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
  </p:notesMasterIdLst>
  <p:sldIdLst>
    <p:sldId id="256" r:id="rId3"/>
    <p:sldId id="257" r:id="rId4"/>
    <p:sldId id="262" r:id="rId5"/>
    <p:sldId id="263" r:id="rId6"/>
    <p:sldId id="264" r:id="rId7"/>
    <p:sldId id="265" r:id="rId8"/>
    <p:sldId id="266" r:id="rId9"/>
    <p:sldId id="267" r:id="rId10"/>
    <p:sldId id="269"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60FE6F5-AEAC-4D83-85FD-8CF2711E384C}">
          <p14:sldIdLst>
            <p14:sldId id="256"/>
            <p14:sldId id="257"/>
          </p14:sldIdLst>
        </p14:section>
        <p14:section name="Missing Data" id="{0432384D-31C6-4732-8F86-DA29C72D7E48}">
          <p14:sldIdLst>
            <p14:sldId id="262"/>
            <p14:sldId id="263"/>
            <p14:sldId id="264"/>
            <p14:sldId id="265"/>
            <p14:sldId id="266"/>
          </p14:sldIdLst>
        </p14:section>
        <p14:section name="MLR" id="{E9661E35-FCF0-4B8D-ABCF-4130DA8CDDB3}">
          <p14:sldIdLst>
            <p14:sldId id="267"/>
            <p14:sldId id="269"/>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832" autoAdjust="0"/>
  </p:normalViewPr>
  <p:slideViewPr>
    <p:cSldViewPr snapToGrid="0">
      <p:cViewPr varScale="1">
        <p:scale>
          <a:sx n="53" d="100"/>
          <a:sy n="53" d="100"/>
        </p:scale>
        <p:origin x="68" y="3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05DD5E-E40E-4028-AF7F-17913C406667}" type="doc">
      <dgm:prSet loTypeId="urn:microsoft.com/office/officeart/2016/7/layout/BasicLinearProcessNumbered" loCatId="process" qsTypeId="urn:microsoft.com/office/officeart/2005/8/quickstyle/simple2" qsCatId="simple" csTypeId="urn:microsoft.com/office/officeart/2005/8/colors/colorful2" csCatId="colorful" phldr="1"/>
      <dgm:spPr/>
      <dgm:t>
        <a:bodyPr/>
        <a:lstStyle/>
        <a:p>
          <a:endParaRPr lang="en-US"/>
        </a:p>
      </dgm:t>
    </dgm:pt>
    <dgm:pt modelId="{4CD5D2AA-4762-40B3-A4F4-8B7B9DB4493E}">
      <dgm:prSet/>
      <dgm:spPr/>
      <dgm:t>
        <a:bodyPr/>
        <a:lstStyle/>
        <a:p>
          <a:r>
            <a:rPr lang="en-US" b="1" dirty="0"/>
            <a:t>Types of Missing Data &amp; Dealing with Missingness</a:t>
          </a:r>
          <a:br>
            <a:rPr lang="en-US" b="1" dirty="0"/>
          </a:br>
          <a:endParaRPr lang="en-US" dirty="0"/>
        </a:p>
      </dgm:t>
    </dgm:pt>
    <dgm:pt modelId="{B43FE249-6115-4327-A9C1-AF336B5A3340}" type="parTrans" cxnId="{79C04A08-2069-4D37-ADCE-C3A3FC94B248}">
      <dgm:prSet/>
      <dgm:spPr/>
      <dgm:t>
        <a:bodyPr/>
        <a:lstStyle/>
        <a:p>
          <a:endParaRPr lang="en-US"/>
        </a:p>
      </dgm:t>
    </dgm:pt>
    <dgm:pt modelId="{59C98AEB-4297-4AA4-872F-0A1DF7804837}" type="sibTrans" cxnId="{79C04A08-2069-4D37-ADCE-C3A3FC94B248}">
      <dgm:prSet phldrT="1" phldr="0"/>
      <dgm:spPr/>
      <dgm:t>
        <a:bodyPr/>
        <a:lstStyle/>
        <a:p>
          <a:r>
            <a:rPr lang="en-US"/>
            <a:t>1</a:t>
          </a:r>
        </a:p>
      </dgm:t>
    </dgm:pt>
    <dgm:pt modelId="{CDC6440E-8164-4DFF-9F45-E32EFB99F93A}">
      <dgm:prSet/>
      <dgm:spPr/>
      <dgm:t>
        <a:bodyPr/>
        <a:lstStyle/>
        <a:p>
          <a:r>
            <a:rPr lang="en-US" dirty="0"/>
            <a:t>Understand different types of missing data</a:t>
          </a:r>
          <a:br>
            <a:rPr lang="en-US" dirty="0"/>
          </a:br>
          <a:endParaRPr lang="en-US" dirty="0"/>
        </a:p>
      </dgm:t>
    </dgm:pt>
    <dgm:pt modelId="{79DB74B8-1DFD-4743-B257-370647901120}" type="parTrans" cxnId="{81EFBB43-3283-4F2B-A8A2-CE67A2156065}">
      <dgm:prSet/>
      <dgm:spPr/>
      <dgm:t>
        <a:bodyPr/>
        <a:lstStyle/>
        <a:p>
          <a:endParaRPr lang="en-US"/>
        </a:p>
      </dgm:t>
    </dgm:pt>
    <dgm:pt modelId="{F2994119-D73C-436D-9BFB-C35E95E0BE69}" type="sibTrans" cxnId="{81EFBB43-3283-4F2B-A8A2-CE67A2156065}">
      <dgm:prSet/>
      <dgm:spPr/>
      <dgm:t>
        <a:bodyPr/>
        <a:lstStyle/>
        <a:p>
          <a:endParaRPr lang="en-US"/>
        </a:p>
      </dgm:t>
    </dgm:pt>
    <dgm:pt modelId="{37C39EB4-67E7-4493-965A-5060E74E3CDD}">
      <dgm:prSet/>
      <dgm:spPr/>
      <dgm:t>
        <a:bodyPr/>
        <a:lstStyle/>
        <a:p>
          <a:r>
            <a:rPr lang="en-US" b="1" dirty="0"/>
            <a:t>Prepping Data for Multiple Linear Regression (MLR) &amp; Testing Assumptions</a:t>
          </a:r>
          <a:br>
            <a:rPr lang="en-US" b="1" dirty="0"/>
          </a:br>
          <a:endParaRPr lang="en-US" dirty="0"/>
        </a:p>
      </dgm:t>
    </dgm:pt>
    <dgm:pt modelId="{EB72DF3B-597D-48DE-810D-BF3718F284BF}" type="parTrans" cxnId="{042426B7-C2C9-4407-8E2A-A7F2AD0509E9}">
      <dgm:prSet/>
      <dgm:spPr/>
      <dgm:t>
        <a:bodyPr/>
        <a:lstStyle/>
        <a:p>
          <a:endParaRPr lang="en-US"/>
        </a:p>
      </dgm:t>
    </dgm:pt>
    <dgm:pt modelId="{B63FB1A3-6DFB-4D9A-A7FD-BB6EB5B3151D}" type="sibTrans" cxnId="{042426B7-C2C9-4407-8E2A-A7F2AD0509E9}">
      <dgm:prSet phldrT="2" phldr="0"/>
      <dgm:spPr/>
      <dgm:t>
        <a:bodyPr/>
        <a:lstStyle/>
        <a:p>
          <a:r>
            <a:rPr lang="en-US"/>
            <a:t>2</a:t>
          </a:r>
        </a:p>
      </dgm:t>
    </dgm:pt>
    <dgm:pt modelId="{5C5A680C-B6D6-4ED1-90C2-ABF3FB2829C2}">
      <dgm:prSet/>
      <dgm:spPr/>
      <dgm:t>
        <a:bodyPr/>
        <a:lstStyle/>
        <a:p>
          <a:r>
            <a:rPr lang="en-US" dirty="0"/>
            <a:t>Compute Variables</a:t>
          </a:r>
          <a:br>
            <a:rPr lang="en-US" dirty="0"/>
          </a:br>
          <a:endParaRPr lang="en-US" dirty="0"/>
        </a:p>
      </dgm:t>
    </dgm:pt>
    <dgm:pt modelId="{3E50884B-8ABF-42B6-9A2C-869753169112}" type="parTrans" cxnId="{ED833F03-C954-4AEB-878D-4B7F508A5BC1}">
      <dgm:prSet/>
      <dgm:spPr/>
      <dgm:t>
        <a:bodyPr/>
        <a:lstStyle/>
        <a:p>
          <a:endParaRPr lang="en-US"/>
        </a:p>
      </dgm:t>
    </dgm:pt>
    <dgm:pt modelId="{5C154121-0E59-4102-86CD-12A580D34C2E}" type="sibTrans" cxnId="{ED833F03-C954-4AEB-878D-4B7F508A5BC1}">
      <dgm:prSet/>
      <dgm:spPr/>
      <dgm:t>
        <a:bodyPr/>
        <a:lstStyle/>
        <a:p>
          <a:endParaRPr lang="en-US"/>
        </a:p>
      </dgm:t>
    </dgm:pt>
    <dgm:pt modelId="{56C706E1-86EC-46BB-B837-4C9DC4F48BA4}">
      <dgm:prSet/>
      <dgm:spPr/>
      <dgm:t>
        <a:bodyPr/>
        <a:lstStyle/>
        <a:p>
          <a:pPr>
            <a:buNone/>
          </a:pPr>
          <a:r>
            <a:rPr lang="en-US" b="1" dirty="0"/>
            <a:t>Interpreting Results of Multiple Linear Regression</a:t>
          </a:r>
          <a:br>
            <a:rPr lang="en-US" b="1" dirty="0"/>
          </a:br>
          <a:endParaRPr lang="en-US" dirty="0"/>
        </a:p>
      </dgm:t>
    </dgm:pt>
    <dgm:pt modelId="{4D7DE01B-6F55-4391-A531-447BB433D362}" type="parTrans" cxnId="{DD1237D3-18C6-43A8-B5ED-34840ADC12C6}">
      <dgm:prSet/>
      <dgm:spPr/>
      <dgm:t>
        <a:bodyPr/>
        <a:lstStyle/>
        <a:p>
          <a:endParaRPr lang="en-US"/>
        </a:p>
      </dgm:t>
    </dgm:pt>
    <dgm:pt modelId="{2F710113-7E18-4F5C-A4FA-07813E0C7947}" type="sibTrans" cxnId="{DD1237D3-18C6-43A8-B5ED-34840ADC12C6}">
      <dgm:prSet phldrT="3" phldr="0"/>
      <dgm:spPr/>
      <dgm:t>
        <a:bodyPr/>
        <a:lstStyle/>
        <a:p>
          <a:r>
            <a:rPr lang="en-US"/>
            <a:t>3</a:t>
          </a:r>
        </a:p>
      </dgm:t>
    </dgm:pt>
    <dgm:pt modelId="{729380A8-6F61-4E69-93CB-0301ED941AFF}">
      <dgm:prSet/>
      <dgm:spPr/>
      <dgm:t>
        <a:bodyPr/>
        <a:lstStyle/>
        <a:p>
          <a:r>
            <a:rPr lang="en-US" dirty="0"/>
            <a:t>Understanding coefficients, </a:t>
          </a:r>
          <a:r>
            <a:rPr lang="en-US" i="1" dirty="0"/>
            <a:t>p</a:t>
          </a:r>
          <a:r>
            <a:rPr lang="en-US" dirty="0"/>
            <a:t>-values, </a:t>
          </a:r>
          <a:r>
            <a:rPr lang="en-US" i="1" dirty="0"/>
            <a:t>R</a:t>
          </a:r>
          <a:r>
            <a:rPr lang="en-US" dirty="0"/>
            <a:t>², and other key statistics</a:t>
          </a:r>
          <a:br>
            <a:rPr lang="en-US" dirty="0"/>
          </a:br>
          <a:endParaRPr lang="en-US" dirty="0"/>
        </a:p>
      </dgm:t>
    </dgm:pt>
    <dgm:pt modelId="{1A310CE5-D347-45C9-8934-F21310C23B14}" type="parTrans" cxnId="{D633B660-06C4-4A65-9929-A4F68386C309}">
      <dgm:prSet/>
      <dgm:spPr/>
      <dgm:t>
        <a:bodyPr/>
        <a:lstStyle/>
        <a:p>
          <a:endParaRPr lang="en-US"/>
        </a:p>
      </dgm:t>
    </dgm:pt>
    <dgm:pt modelId="{97BC91A9-52EA-4CBF-AC84-D7901F9E489A}" type="sibTrans" cxnId="{D633B660-06C4-4A65-9929-A4F68386C309}">
      <dgm:prSet/>
      <dgm:spPr/>
      <dgm:t>
        <a:bodyPr/>
        <a:lstStyle/>
        <a:p>
          <a:endParaRPr lang="en-US"/>
        </a:p>
      </dgm:t>
    </dgm:pt>
    <dgm:pt modelId="{E9E4C23D-AF51-454A-AFB3-3AAFDCDA2153}">
      <dgm:prSet/>
      <dgm:spPr/>
      <dgm:t>
        <a:bodyPr/>
        <a:lstStyle/>
        <a:p>
          <a:r>
            <a:rPr lang="en-US" dirty="0"/>
            <a:t>Techniques for handling missing values</a:t>
          </a:r>
        </a:p>
      </dgm:t>
    </dgm:pt>
    <dgm:pt modelId="{B65400AD-A5CB-469E-9901-469D958DF37B}" type="parTrans" cxnId="{B81FEEC9-0F80-453C-A900-C3F38255164B}">
      <dgm:prSet/>
      <dgm:spPr/>
      <dgm:t>
        <a:bodyPr/>
        <a:lstStyle/>
        <a:p>
          <a:endParaRPr lang="en-US"/>
        </a:p>
      </dgm:t>
    </dgm:pt>
    <dgm:pt modelId="{185D494E-C584-42CB-9B91-A0E0DB61455E}" type="sibTrans" cxnId="{B81FEEC9-0F80-453C-A900-C3F38255164B}">
      <dgm:prSet/>
      <dgm:spPr/>
      <dgm:t>
        <a:bodyPr/>
        <a:lstStyle/>
        <a:p>
          <a:endParaRPr lang="en-US"/>
        </a:p>
      </dgm:t>
    </dgm:pt>
    <dgm:pt modelId="{852631DF-7A2C-405D-85F9-9BFA16E81A58}">
      <dgm:prSet/>
      <dgm:spPr/>
      <dgm:t>
        <a:bodyPr/>
        <a:lstStyle/>
        <a:p>
          <a:r>
            <a:rPr lang="en-US" dirty="0"/>
            <a:t>Checking MLR Assumptions</a:t>
          </a:r>
        </a:p>
      </dgm:t>
    </dgm:pt>
    <dgm:pt modelId="{6954AB3D-082A-4BA3-B4AA-F821DED5918E}" type="parTrans" cxnId="{34DEABEA-E677-4958-AD67-CCE17ED2EA93}">
      <dgm:prSet/>
      <dgm:spPr/>
      <dgm:t>
        <a:bodyPr/>
        <a:lstStyle/>
        <a:p>
          <a:endParaRPr lang="en-US"/>
        </a:p>
      </dgm:t>
    </dgm:pt>
    <dgm:pt modelId="{346173A7-6FC8-4FAC-A33F-AB476F23C8B3}" type="sibTrans" cxnId="{34DEABEA-E677-4958-AD67-CCE17ED2EA93}">
      <dgm:prSet/>
      <dgm:spPr/>
      <dgm:t>
        <a:bodyPr/>
        <a:lstStyle/>
        <a:p>
          <a:endParaRPr lang="en-US"/>
        </a:p>
      </dgm:t>
    </dgm:pt>
    <dgm:pt modelId="{028B143A-4FB5-4108-9593-6534D01F66E3}">
      <dgm:prSet/>
      <dgm:spPr/>
      <dgm:t>
        <a:bodyPr/>
        <a:lstStyle/>
        <a:p>
          <a:endParaRPr lang="en-US" dirty="0"/>
        </a:p>
      </dgm:t>
    </dgm:pt>
    <dgm:pt modelId="{1AF207C8-7861-42BB-B2CB-F33B6AF30304}" type="parTrans" cxnId="{D9BE6F52-0202-45BD-9855-A3623FC8F7B9}">
      <dgm:prSet/>
      <dgm:spPr/>
      <dgm:t>
        <a:bodyPr/>
        <a:lstStyle/>
        <a:p>
          <a:endParaRPr lang="en-US"/>
        </a:p>
      </dgm:t>
    </dgm:pt>
    <dgm:pt modelId="{4868FC6C-1150-4D8E-9EC6-3D7F1A9493A7}" type="sibTrans" cxnId="{D9BE6F52-0202-45BD-9855-A3623FC8F7B9}">
      <dgm:prSet/>
      <dgm:spPr/>
      <dgm:t>
        <a:bodyPr/>
        <a:lstStyle/>
        <a:p>
          <a:endParaRPr lang="en-US"/>
        </a:p>
      </dgm:t>
    </dgm:pt>
    <dgm:pt modelId="{AC4643FD-CD13-4068-B15D-9EA59F96ADD6}">
      <dgm:prSet/>
      <dgm:spPr/>
      <dgm:t>
        <a:bodyPr/>
        <a:lstStyle/>
        <a:p>
          <a:r>
            <a:rPr lang="en-US" dirty="0"/>
            <a:t>How to draw meaningful conclusions from MLR output</a:t>
          </a:r>
        </a:p>
      </dgm:t>
    </dgm:pt>
    <dgm:pt modelId="{CE742493-18AC-45E2-9BCF-934351C7A78C}" type="parTrans" cxnId="{B0F90C00-5A1D-4133-ACDB-239D6CEF736D}">
      <dgm:prSet/>
      <dgm:spPr/>
      <dgm:t>
        <a:bodyPr/>
        <a:lstStyle/>
        <a:p>
          <a:endParaRPr lang="en-US"/>
        </a:p>
      </dgm:t>
    </dgm:pt>
    <dgm:pt modelId="{1F956D28-F4F6-4C5B-8BB1-EFBE60D57812}" type="sibTrans" cxnId="{B0F90C00-5A1D-4133-ACDB-239D6CEF736D}">
      <dgm:prSet/>
      <dgm:spPr/>
      <dgm:t>
        <a:bodyPr/>
        <a:lstStyle/>
        <a:p>
          <a:endParaRPr lang="en-US"/>
        </a:p>
      </dgm:t>
    </dgm:pt>
    <dgm:pt modelId="{33C21BAB-9051-46F2-BE28-8AD78064E52F}" type="pres">
      <dgm:prSet presAssocID="{DD05DD5E-E40E-4028-AF7F-17913C406667}" presName="Name0" presStyleCnt="0">
        <dgm:presLayoutVars>
          <dgm:animLvl val="lvl"/>
          <dgm:resizeHandles val="exact"/>
        </dgm:presLayoutVars>
      </dgm:prSet>
      <dgm:spPr/>
    </dgm:pt>
    <dgm:pt modelId="{59D390AA-57DE-4398-8AB7-B8C051A3E6EA}" type="pres">
      <dgm:prSet presAssocID="{4CD5D2AA-4762-40B3-A4F4-8B7B9DB4493E}" presName="compositeNode" presStyleCnt="0">
        <dgm:presLayoutVars>
          <dgm:bulletEnabled val="1"/>
        </dgm:presLayoutVars>
      </dgm:prSet>
      <dgm:spPr/>
    </dgm:pt>
    <dgm:pt modelId="{1A4B06F4-8718-4482-A99A-3D7865E44A3C}" type="pres">
      <dgm:prSet presAssocID="{4CD5D2AA-4762-40B3-A4F4-8B7B9DB4493E}" presName="bgRect" presStyleLbl="bgAccFollowNode1" presStyleIdx="0" presStyleCnt="3"/>
      <dgm:spPr/>
    </dgm:pt>
    <dgm:pt modelId="{F38C1B0D-3776-4752-97B8-D658F6BB7458}" type="pres">
      <dgm:prSet presAssocID="{59C98AEB-4297-4AA4-872F-0A1DF7804837}" presName="sibTransNodeCircle" presStyleLbl="alignNode1" presStyleIdx="0" presStyleCnt="6">
        <dgm:presLayoutVars>
          <dgm:chMax val="0"/>
          <dgm:bulletEnabled/>
        </dgm:presLayoutVars>
      </dgm:prSet>
      <dgm:spPr/>
    </dgm:pt>
    <dgm:pt modelId="{85A3C44B-BAA3-4F42-BB39-3E2C6F8F5CA8}" type="pres">
      <dgm:prSet presAssocID="{4CD5D2AA-4762-40B3-A4F4-8B7B9DB4493E}" presName="bottomLine" presStyleLbl="alignNode1" presStyleIdx="1" presStyleCnt="6">
        <dgm:presLayoutVars/>
      </dgm:prSet>
      <dgm:spPr/>
    </dgm:pt>
    <dgm:pt modelId="{5ED826C8-7B0D-4DE5-A0F9-EAC106DEDC2A}" type="pres">
      <dgm:prSet presAssocID="{4CD5D2AA-4762-40B3-A4F4-8B7B9DB4493E}" presName="nodeText" presStyleLbl="bgAccFollowNode1" presStyleIdx="0" presStyleCnt="3">
        <dgm:presLayoutVars>
          <dgm:bulletEnabled val="1"/>
        </dgm:presLayoutVars>
      </dgm:prSet>
      <dgm:spPr/>
    </dgm:pt>
    <dgm:pt modelId="{147D6710-BE4C-42FF-A496-1FD7777207B5}" type="pres">
      <dgm:prSet presAssocID="{59C98AEB-4297-4AA4-872F-0A1DF7804837}" presName="sibTrans" presStyleCnt="0"/>
      <dgm:spPr/>
    </dgm:pt>
    <dgm:pt modelId="{BCBE9F70-49C6-46BD-BCA6-1CB61A052E76}" type="pres">
      <dgm:prSet presAssocID="{37C39EB4-67E7-4493-965A-5060E74E3CDD}" presName="compositeNode" presStyleCnt="0">
        <dgm:presLayoutVars>
          <dgm:bulletEnabled val="1"/>
        </dgm:presLayoutVars>
      </dgm:prSet>
      <dgm:spPr/>
    </dgm:pt>
    <dgm:pt modelId="{B2F6B274-7E9D-4253-BD6A-47A70D1DAEE5}" type="pres">
      <dgm:prSet presAssocID="{37C39EB4-67E7-4493-965A-5060E74E3CDD}" presName="bgRect" presStyleLbl="bgAccFollowNode1" presStyleIdx="1" presStyleCnt="3"/>
      <dgm:spPr/>
    </dgm:pt>
    <dgm:pt modelId="{89831EE3-BB29-4835-B2F6-4426F4D8E673}" type="pres">
      <dgm:prSet presAssocID="{B63FB1A3-6DFB-4D9A-A7FD-BB6EB5B3151D}" presName="sibTransNodeCircle" presStyleLbl="alignNode1" presStyleIdx="2" presStyleCnt="6">
        <dgm:presLayoutVars>
          <dgm:chMax val="0"/>
          <dgm:bulletEnabled/>
        </dgm:presLayoutVars>
      </dgm:prSet>
      <dgm:spPr/>
    </dgm:pt>
    <dgm:pt modelId="{EEE16DC6-8710-47F7-8730-DF4CCF8A333E}" type="pres">
      <dgm:prSet presAssocID="{37C39EB4-67E7-4493-965A-5060E74E3CDD}" presName="bottomLine" presStyleLbl="alignNode1" presStyleIdx="3" presStyleCnt="6">
        <dgm:presLayoutVars/>
      </dgm:prSet>
      <dgm:spPr/>
    </dgm:pt>
    <dgm:pt modelId="{9CD97290-E867-452C-81E3-F9352B873004}" type="pres">
      <dgm:prSet presAssocID="{37C39EB4-67E7-4493-965A-5060E74E3CDD}" presName="nodeText" presStyleLbl="bgAccFollowNode1" presStyleIdx="1" presStyleCnt="3">
        <dgm:presLayoutVars>
          <dgm:bulletEnabled val="1"/>
        </dgm:presLayoutVars>
      </dgm:prSet>
      <dgm:spPr/>
    </dgm:pt>
    <dgm:pt modelId="{D8581B2C-0344-4289-B5CD-44DC4881140C}" type="pres">
      <dgm:prSet presAssocID="{B63FB1A3-6DFB-4D9A-A7FD-BB6EB5B3151D}" presName="sibTrans" presStyleCnt="0"/>
      <dgm:spPr/>
    </dgm:pt>
    <dgm:pt modelId="{E945528B-3980-4605-9E35-C395037D99E0}" type="pres">
      <dgm:prSet presAssocID="{56C706E1-86EC-46BB-B837-4C9DC4F48BA4}" presName="compositeNode" presStyleCnt="0">
        <dgm:presLayoutVars>
          <dgm:bulletEnabled val="1"/>
        </dgm:presLayoutVars>
      </dgm:prSet>
      <dgm:spPr/>
    </dgm:pt>
    <dgm:pt modelId="{8BCFD0BE-CABD-46AC-913F-D828DADC1765}" type="pres">
      <dgm:prSet presAssocID="{56C706E1-86EC-46BB-B837-4C9DC4F48BA4}" presName="bgRect" presStyleLbl="bgAccFollowNode1" presStyleIdx="2" presStyleCnt="3"/>
      <dgm:spPr/>
    </dgm:pt>
    <dgm:pt modelId="{B7B53D04-A721-427A-AE97-C5E253FAAD7F}" type="pres">
      <dgm:prSet presAssocID="{2F710113-7E18-4F5C-A4FA-07813E0C7947}" presName="sibTransNodeCircle" presStyleLbl="alignNode1" presStyleIdx="4" presStyleCnt="6">
        <dgm:presLayoutVars>
          <dgm:chMax val="0"/>
          <dgm:bulletEnabled/>
        </dgm:presLayoutVars>
      </dgm:prSet>
      <dgm:spPr/>
    </dgm:pt>
    <dgm:pt modelId="{27C41A05-DC3A-4E0A-B92F-B391A79A4C17}" type="pres">
      <dgm:prSet presAssocID="{56C706E1-86EC-46BB-B837-4C9DC4F48BA4}" presName="bottomLine" presStyleLbl="alignNode1" presStyleIdx="5" presStyleCnt="6">
        <dgm:presLayoutVars/>
      </dgm:prSet>
      <dgm:spPr/>
    </dgm:pt>
    <dgm:pt modelId="{321ADB28-E6BB-481F-B50B-3FAF8EF6985B}" type="pres">
      <dgm:prSet presAssocID="{56C706E1-86EC-46BB-B837-4C9DC4F48BA4}" presName="nodeText" presStyleLbl="bgAccFollowNode1" presStyleIdx="2" presStyleCnt="3">
        <dgm:presLayoutVars>
          <dgm:bulletEnabled val="1"/>
        </dgm:presLayoutVars>
      </dgm:prSet>
      <dgm:spPr/>
    </dgm:pt>
  </dgm:ptLst>
  <dgm:cxnLst>
    <dgm:cxn modelId="{B0F90C00-5A1D-4133-ACDB-239D6CEF736D}" srcId="{56C706E1-86EC-46BB-B837-4C9DC4F48BA4}" destId="{AC4643FD-CD13-4068-B15D-9EA59F96ADD6}" srcOrd="1" destOrd="0" parTransId="{CE742493-18AC-45E2-9BCF-934351C7A78C}" sibTransId="{1F956D28-F4F6-4C5B-8BB1-EFBE60D57812}"/>
    <dgm:cxn modelId="{ED833F03-C954-4AEB-878D-4B7F508A5BC1}" srcId="{37C39EB4-67E7-4493-965A-5060E74E3CDD}" destId="{5C5A680C-B6D6-4ED1-90C2-ABF3FB2829C2}" srcOrd="0" destOrd="0" parTransId="{3E50884B-8ABF-42B6-9A2C-869753169112}" sibTransId="{5C154121-0E59-4102-86CD-12A580D34C2E}"/>
    <dgm:cxn modelId="{79C04A08-2069-4D37-ADCE-C3A3FC94B248}" srcId="{DD05DD5E-E40E-4028-AF7F-17913C406667}" destId="{4CD5D2AA-4762-40B3-A4F4-8B7B9DB4493E}" srcOrd="0" destOrd="0" parTransId="{B43FE249-6115-4327-A9C1-AF336B5A3340}" sibTransId="{59C98AEB-4297-4AA4-872F-0A1DF7804837}"/>
    <dgm:cxn modelId="{A29F4F19-DD8F-4323-AE88-DABF252FC67A}" type="presOf" srcId="{028B143A-4FB5-4108-9593-6534D01F66E3}" destId="{321ADB28-E6BB-481F-B50B-3FAF8EF6985B}" srcOrd="0" destOrd="3" presId="urn:microsoft.com/office/officeart/2016/7/layout/BasicLinearProcessNumbered"/>
    <dgm:cxn modelId="{CEDABD1F-BD12-4737-8921-0A7EDD459440}" type="presOf" srcId="{56C706E1-86EC-46BB-B837-4C9DC4F48BA4}" destId="{8BCFD0BE-CABD-46AC-913F-D828DADC1765}" srcOrd="0" destOrd="0" presId="urn:microsoft.com/office/officeart/2016/7/layout/BasicLinearProcessNumbered"/>
    <dgm:cxn modelId="{C042A326-F49C-4A14-B21B-EA8542A08E9F}" type="presOf" srcId="{852631DF-7A2C-405D-85F9-9BFA16E81A58}" destId="{9CD97290-E867-452C-81E3-F9352B873004}" srcOrd="0" destOrd="2" presId="urn:microsoft.com/office/officeart/2016/7/layout/BasicLinearProcessNumbered"/>
    <dgm:cxn modelId="{D633B660-06C4-4A65-9929-A4F68386C309}" srcId="{56C706E1-86EC-46BB-B837-4C9DC4F48BA4}" destId="{729380A8-6F61-4E69-93CB-0301ED941AFF}" srcOrd="0" destOrd="0" parTransId="{1A310CE5-D347-45C9-8934-F21310C23B14}" sibTransId="{97BC91A9-52EA-4CBF-AC84-D7901F9E489A}"/>
    <dgm:cxn modelId="{81EFBB43-3283-4F2B-A8A2-CE67A2156065}" srcId="{4CD5D2AA-4762-40B3-A4F4-8B7B9DB4493E}" destId="{CDC6440E-8164-4DFF-9F45-E32EFB99F93A}" srcOrd="0" destOrd="0" parTransId="{79DB74B8-1DFD-4743-B257-370647901120}" sibTransId="{F2994119-D73C-436D-9BFB-C35E95E0BE69}"/>
    <dgm:cxn modelId="{19170269-9DC1-434F-9156-F946266FA3C4}" type="presOf" srcId="{37C39EB4-67E7-4493-965A-5060E74E3CDD}" destId="{9CD97290-E867-452C-81E3-F9352B873004}" srcOrd="1" destOrd="0" presId="urn:microsoft.com/office/officeart/2016/7/layout/BasicLinearProcessNumbered"/>
    <dgm:cxn modelId="{67A3616A-C153-421E-A230-B5ACCE74CCCD}" type="presOf" srcId="{729380A8-6F61-4E69-93CB-0301ED941AFF}" destId="{321ADB28-E6BB-481F-B50B-3FAF8EF6985B}" srcOrd="0" destOrd="1" presId="urn:microsoft.com/office/officeart/2016/7/layout/BasicLinearProcessNumbered"/>
    <dgm:cxn modelId="{D9BE6F52-0202-45BD-9855-A3623FC8F7B9}" srcId="{56C706E1-86EC-46BB-B837-4C9DC4F48BA4}" destId="{028B143A-4FB5-4108-9593-6534D01F66E3}" srcOrd="2" destOrd="0" parTransId="{1AF207C8-7861-42BB-B2CB-F33B6AF30304}" sibTransId="{4868FC6C-1150-4D8E-9EC6-3D7F1A9493A7}"/>
    <dgm:cxn modelId="{9E70297B-CCA4-4276-BDB1-9EAC311B13E3}" type="presOf" srcId="{59C98AEB-4297-4AA4-872F-0A1DF7804837}" destId="{F38C1B0D-3776-4752-97B8-D658F6BB7458}" srcOrd="0" destOrd="0" presId="urn:microsoft.com/office/officeart/2016/7/layout/BasicLinearProcessNumbered"/>
    <dgm:cxn modelId="{56BF8699-9ECB-4167-9951-24CF0AD13D8F}" type="presOf" srcId="{DD05DD5E-E40E-4028-AF7F-17913C406667}" destId="{33C21BAB-9051-46F2-BE28-8AD78064E52F}" srcOrd="0" destOrd="0" presId="urn:microsoft.com/office/officeart/2016/7/layout/BasicLinearProcessNumbered"/>
    <dgm:cxn modelId="{9D3D19A4-F079-493B-8CD0-B42CAC41A841}" type="presOf" srcId="{B63FB1A3-6DFB-4D9A-A7FD-BB6EB5B3151D}" destId="{89831EE3-BB29-4835-B2F6-4426F4D8E673}" srcOrd="0" destOrd="0" presId="urn:microsoft.com/office/officeart/2016/7/layout/BasicLinearProcessNumbered"/>
    <dgm:cxn modelId="{75E14FA5-19F5-4FEF-9FB3-395A427D0DBD}" type="presOf" srcId="{37C39EB4-67E7-4493-965A-5060E74E3CDD}" destId="{B2F6B274-7E9D-4253-BD6A-47A70D1DAEE5}" srcOrd="0" destOrd="0" presId="urn:microsoft.com/office/officeart/2016/7/layout/BasicLinearProcessNumbered"/>
    <dgm:cxn modelId="{63221FA9-8C41-4A67-8E66-D966A3F7FC29}" type="presOf" srcId="{AC4643FD-CD13-4068-B15D-9EA59F96ADD6}" destId="{321ADB28-E6BB-481F-B50B-3FAF8EF6985B}" srcOrd="0" destOrd="2" presId="urn:microsoft.com/office/officeart/2016/7/layout/BasicLinearProcessNumbered"/>
    <dgm:cxn modelId="{C07697AD-6CE4-4D25-927A-3AAC592C3FB9}" type="presOf" srcId="{E9E4C23D-AF51-454A-AFB3-3AAFDCDA2153}" destId="{5ED826C8-7B0D-4DE5-A0F9-EAC106DEDC2A}" srcOrd="0" destOrd="2" presId="urn:microsoft.com/office/officeart/2016/7/layout/BasicLinearProcessNumbered"/>
    <dgm:cxn modelId="{042426B7-C2C9-4407-8E2A-A7F2AD0509E9}" srcId="{DD05DD5E-E40E-4028-AF7F-17913C406667}" destId="{37C39EB4-67E7-4493-965A-5060E74E3CDD}" srcOrd="1" destOrd="0" parTransId="{EB72DF3B-597D-48DE-810D-BF3718F284BF}" sibTransId="{B63FB1A3-6DFB-4D9A-A7FD-BB6EB5B3151D}"/>
    <dgm:cxn modelId="{927697BC-E08E-4957-B9C3-2465C7373107}" type="presOf" srcId="{56C706E1-86EC-46BB-B837-4C9DC4F48BA4}" destId="{321ADB28-E6BB-481F-B50B-3FAF8EF6985B}" srcOrd="1" destOrd="0" presId="urn:microsoft.com/office/officeart/2016/7/layout/BasicLinearProcessNumbered"/>
    <dgm:cxn modelId="{09667BBD-7977-4417-AD31-917E2BAD93FA}" type="presOf" srcId="{2F710113-7E18-4F5C-A4FA-07813E0C7947}" destId="{B7B53D04-A721-427A-AE97-C5E253FAAD7F}" srcOrd="0" destOrd="0" presId="urn:microsoft.com/office/officeart/2016/7/layout/BasicLinearProcessNumbered"/>
    <dgm:cxn modelId="{B81FEEC9-0F80-453C-A900-C3F38255164B}" srcId="{4CD5D2AA-4762-40B3-A4F4-8B7B9DB4493E}" destId="{E9E4C23D-AF51-454A-AFB3-3AAFDCDA2153}" srcOrd="1" destOrd="0" parTransId="{B65400AD-A5CB-469E-9901-469D958DF37B}" sibTransId="{185D494E-C584-42CB-9B91-A0E0DB61455E}"/>
    <dgm:cxn modelId="{4DD120D2-0C6C-4437-99A3-E61C2BF95925}" type="presOf" srcId="{4CD5D2AA-4762-40B3-A4F4-8B7B9DB4493E}" destId="{5ED826C8-7B0D-4DE5-A0F9-EAC106DEDC2A}" srcOrd="1" destOrd="0" presId="urn:microsoft.com/office/officeart/2016/7/layout/BasicLinearProcessNumbered"/>
    <dgm:cxn modelId="{DD1237D3-18C6-43A8-B5ED-34840ADC12C6}" srcId="{DD05DD5E-E40E-4028-AF7F-17913C406667}" destId="{56C706E1-86EC-46BB-B837-4C9DC4F48BA4}" srcOrd="2" destOrd="0" parTransId="{4D7DE01B-6F55-4391-A531-447BB433D362}" sibTransId="{2F710113-7E18-4F5C-A4FA-07813E0C7947}"/>
    <dgm:cxn modelId="{310EF5D9-A678-4370-AE86-D74ECF53A28E}" type="presOf" srcId="{4CD5D2AA-4762-40B3-A4F4-8B7B9DB4493E}" destId="{1A4B06F4-8718-4482-A99A-3D7865E44A3C}" srcOrd="0" destOrd="0" presId="urn:microsoft.com/office/officeart/2016/7/layout/BasicLinearProcessNumbered"/>
    <dgm:cxn modelId="{60189FDA-FC9B-42C9-96A1-D3382C15D3F1}" type="presOf" srcId="{5C5A680C-B6D6-4ED1-90C2-ABF3FB2829C2}" destId="{9CD97290-E867-452C-81E3-F9352B873004}" srcOrd="0" destOrd="1" presId="urn:microsoft.com/office/officeart/2016/7/layout/BasicLinearProcessNumbered"/>
    <dgm:cxn modelId="{34DEABEA-E677-4958-AD67-CCE17ED2EA93}" srcId="{37C39EB4-67E7-4493-965A-5060E74E3CDD}" destId="{852631DF-7A2C-405D-85F9-9BFA16E81A58}" srcOrd="1" destOrd="0" parTransId="{6954AB3D-082A-4BA3-B4AA-F821DED5918E}" sibTransId="{346173A7-6FC8-4FAC-A33F-AB476F23C8B3}"/>
    <dgm:cxn modelId="{2D1E73FC-377C-4351-B670-3E2295882A22}" type="presOf" srcId="{CDC6440E-8164-4DFF-9F45-E32EFB99F93A}" destId="{5ED826C8-7B0D-4DE5-A0F9-EAC106DEDC2A}" srcOrd="0" destOrd="1" presId="urn:microsoft.com/office/officeart/2016/7/layout/BasicLinearProcessNumbered"/>
    <dgm:cxn modelId="{82E5D745-4117-488B-A9B4-E6D0DDB0C213}" type="presParOf" srcId="{33C21BAB-9051-46F2-BE28-8AD78064E52F}" destId="{59D390AA-57DE-4398-8AB7-B8C051A3E6EA}" srcOrd="0" destOrd="0" presId="urn:microsoft.com/office/officeart/2016/7/layout/BasicLinearProcessNumbered"/>
    <dgm:cxn modelId="{0B4D1B06-038A-4A0C-94DC-F8D33157060B}" type="presParOf" srcId="{59D390AA-57DE-4398-8AB7-B8C051A3E6EA}" destId="{1A4B06F4-8718-4482-A99A-3D7865E44A3C}" srcOrd="0" destOrd="0" presId="urn:microsoft.com/office/officeart/2016/7/layout/BasicLinearProcessNumbered"/>
    <dgm:cxn modelId="{5259703E-F2B1-4915-B34C-4C139C3AFBDE}" type="presParOf" srcId="{59D390AA-57DE-4398-8AB7-B8C051A3E6EA}" destId="{F38C1B0D-3776-4752-97B8-D658F6BB7458}" srcOrd="1" destOrd="0" presId="urn:microsoft.com/office/officeart/2016/7/layout/BasicLinearProcessNumbered"/>
    <dgm:cxn modelId="{139083D7-33C6-4537-9F71-07D252CA84A5}" type="presParOf" srcId="{59D390AA-57DE-4398-8AB7-B8C051A3E6EA}" destId="{85A3C44B-BAA3-4F42-BB39-3E2C6F8F5CA8}" srcOrd="2" destOrd="0" presId="urn:microsoft.com/office/officeart/2016/7/layout/BasicLinearProcessNumbered"/>
    <dgm:cxn modelId="{043B6097-8D4C-4920-86E7-6732351D0360}" type="presParOf" srcId="{59D390AA-57DE-4398-8AB7-B8C051A3E6EA}" destId="{5ED826C8-7B0D-4DE5-A0F9-EAC106DEDC2A}" srcOrd="3" destOrd="0" presId="urn:microsoft.com/office/officeart/2016/7/layout/BasicLinearProcessNumbered"/>
    <dgm:cxn modelId="{E42BF0CA-6108-4869-8E48-5533D2A3C93D}" type="presParOf" srcId="{33C21BAB-9051-46F2-BE28-8AD78064E52F}" destId="{147D6710-BE4C-42FF-A496-1FD7777207B5}" srcOrd="1" destOrd="0" presId="urn:microsoft.com/office/officeart/2016/7/layout/BasicLinearProcessNumbered"/>
    <dgm:cxn modelId="{63F7F5B3-AE3E-42FE-8FC0-7E9F159CFE9E}" type="presParOf" srcId="{33C21BAB-9051-46F2-BE28-8AD78064E52F}" destId="{BCBE9F70-49C6-46BD-BCA6-1CB61A052E76}" srcOrd="2" destOrd="0" presId="urn:microsoft.com/office/officeart/2016/7/layout/BasicLinearProcessNumbered"/>
    <dgm:cxn modelId="{FEAED786-49ED-4A4F-95DA-E654D4F78C9F}" type="presParOf" srcId="{BCBE9F70-49C6-46BD-BCA6-1CB61A052E76}" destId="{B2F6B274-7E9D-4253-BD6A-47A70D1DAEE5}" srcOrd="0" destOrd="0" presId="urn:microsoft.com/office/officeart/2016/7/layout/BasicLinearProcessNumbered"/>
    <dgm:cxn modelId="{0294B110-6A1E-4521-8E0B-513194F17876}" type="presParOf" srcId="{BCBE9F70-49C6-46BD-BCA6-1CB61A052E76}" destId="{89831EE3-BB29-4835-B2F6-4426F4D8E673}" srcOrd="1" destOrd="0" presId="urn:microsoft.com/office/officeart/2016/7/layout/BasicLinearProcessNumbered"/>
    <dgm:cxn modelId="{5BD347AF-6CF2-4A9C-A5B7-74E9063FCD76}" type="presParOf" srcId="{BCBE9F70-49C6-46BD-BCA6-1CB61A052E76}" destId="{EEE16DC6-8710-47F7-8730-DF4CCF8A333E}" srcOrd="2" destOrd="0" presId="urn:microsoft.com/office/officeart/2016/7/layout/BasicLinearProcessNumbered"/>
    <dgm:cxn modelId="{D041527E-ED28-485A-9A40-55112DB94447}" type="presParOf" srcId="{BCBE9F70-49C6-46BD-BCA6-1CB61A052E76}" destId="{9CD97290-E867-452C-81E3-F9352B873004}" srcOrd="3" destOrd="0" presId="urn:microsoft.com/office/officeart/2016/7/layout/BasicLinearProcessNumbered"/>
    <dgm:cxn modelId="{21FFF5FF-AD39-4A9E-8D1F-1781679DFF92}" type="presParOf" srcId="{33C21BAB-9051-46F2-BE28-8AD78064E52F}" destId="{D8581B2C-0344-4289-B5CD-44DC4881140C}" srcOrd="3" destOrd="0" presId="urn:microsoft.com/office/officeart/2016/7/layout/BasicLinearProcessNumbered"/>
    <dgm:cxn modelId="{19274FA4-9DC5-431E-8921-AAD7C425BE65}" type="presParOf" srcId="{33C21BAB-9051-46F2-BE28-8AD78064E52F}" destId="{E945528B-3980-4605-9E35-C395037D99E0}" srcOrd="4" destOrd="0" presId="urn:microsoft.com/office/officeart/2016/7/layout/BasicLinearProcessNumbered"/>
    <dgm:cxn modelId="{29B15482-3178-468B-9432-7E161E01045D}" type="presParOf" srcId="{E945528B-3980-4605-9E35-C395037D99E0}" destId="{8BCFD0BE-CABD-46AC-913F-D828DADC1765}" srcOrd="0" destOrd="0" presId="urn:microsoft.com/office/officeart/2016/7/layout/BasicLinearProcessNumbered"/>
    <dgm:cxn modelId="{E19B140C-11E5-41E5-97BA-D4C4F6813813}" type="presParOf" srcId="{E945528B-3980-4605-9E35-C395037D99E0}" destId="{B7B53D04-A721-427A-AE97-C5E253FAAD7F}" srcOrd="1" destOrd="0" presId="urn:microsoft.com/office/officeart/2016/7/layout/BasicLinearProcessNumbered"/>
    <dgm:cxn modelId="{50A465FE-B836-4FE9-A910-B9631103BF7B}" type="presParOf" srcId="{E945528B-3980-4605-9E35-C395037D99E0}" destId="{27C41A05-DC3A-4E0A-B92F-B391A79A4C17}" srcOrd="2" destOrd="0" presId="urn:microsoft.com/office/officeart/2016/7/layout/BasicLinearProcessNumbered"/>
    <dgm:cxn modelId="{049A6A55-C524-418D-8C37-B5DCB9F5F4F6}" type="presParOf" srcId="{E945528B-3980-4605-9E35-C395037D99E0}" destId="{321ADB28-E6BB-481F-B50B-3FAF8EF6985B}"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4B06F4-8718-4482-A99A-3D7865E44A3C}">
      <dsp:nvSpPr>
        <dsp:cNvPr id="0" name=""/>
        <dsp:cNvSpPr/>
      </dsp:nvSpPr>
      <dsp:spPr>
        <a:xfrm>
          <a:off x="0" y="0"/>
          <a:ext cx="3680911" cy="4938711"/>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Types of Missing Data &amp; Dealing with Missingness</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Understand different types of missing data</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Techniques for handling missing values</a:t>
          </a:r>
        </a:p>
      </dsp:txBody>
      <dsp:txXfrm>
        <a:off x="0" y="1876710"/>
        <a:ext cx="3680911" cy="2963226"/>
      </dsp:txXfrm>
    </dsp:sp>
    <dsp:sp modelId="{F38C1B0D-3776-4752-97B8-D658F6BB7458}">
      <dsp:nvSpPr>
        <dsp:cNvPr id="0" name=""/>
        <dsp:cNvSpPr/>
      </dsp:nvSpPr>
      <dsp:spPr>
        <a:xfrm>
          <a:off x="1099648" y="493871"/>
          <a:ext cx="1481613" cy="1481613"/>
        </a:xfrm>
        <a:prstGeom prst="ellips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316625" y="710848"/>
        <a:ext cx="1047659" cy="1047659"/>
      </dsp:txXfrm>
    </dsp:sp>
    <dsp:sp modelId="{85A3C44B-BAA3-4F42-BB39-3E2C6F8F5CA8}">
      <dsp:nvSpPr>
        <dsp:cNvPr id="0" name=""/>
        <dsp:cNvSpPr/>
      </dsp:nvSpPr>
      <dsp:spPr>
        <a:xfrm>
          <a:off x="0" y="4938639"/>
          <a:ext cx="3680911" cy="72"/>
        </a:xfrm>
        <a:prstGeom prst="rect">
          <a:avLst/>
        </a:prstGeom>
        <a:solidFill>
          <a:schemeClr val="accent2">
            <a:hueOff val="1288723"/>
            <a:satOff val="-3699"/>
            <a:lumOff val="-5922"/>
            <a:alphaOff val="0"/>
          </a:schemeClr>
        </a:solidFill>
        <a:ln w="19050" cap="flat" cmpd="sng" algn="ctr">
          <a:solidFill>
            <a:schemeClr val="accent2">
              <a:hueOff val="1288723"/>
              <a:satOff val="-3699"/>
              <a:lumOff val="-5922"/>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B2F6B274-7E9D-4253-BD6A-47A70D1DAEE5}">
      <dsp:nvSpPr>
        <dsp:cNvPr id="0" name=""/>
        <dsp:cNvSpPr/>
      </dsp:nvSpPr>
      <dsp:spPr>
        <a:xfrm>
          <a:off x="4049002" y="0"/>
          <a:ext cx="3680911" cy="4938711"/>
        </a:xfrm>
        <a:prstGeom prst="rect">
          <a:avLst/>
        </a:prstGeom>
        <a:solidFill>
          <a:schemeClr val="accent2">
            <a:tint val="40000"/>
            <a:alpha val="90000"/>
            <a:hueOff val="3367359"/>
            <a:satOff val="-31116"/>
            <a:lumOff val="-3508"/>
            <a:alphaOff val="0"/>
          </a:schemeClr>
        </a:solidFill>
        <a:ln w="19050" cap="flat" cmpd="sng" algn="ctr">
          <a:solidFill>
            <a:schemeClr val="accent2">
              <a:tint val="40000"/>
              <a:alpha val="90000"/>
              <a:hueOff val="3367359"/>
              <a:satOff val="-31116"/>
              <a:lumOff val="-35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Prepping Data for Multiple Linear Regression (MLR) &amp; Testing Assumptions</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Compute Variables</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Checking MLR Assumptions</a:t>
          </a:r>
        </a:p>
      </dsp:txBody>
      <dsp:txXfrm>
        <a:off x="4049002" y="1876710"/>
        <a:ext cx="3680911" cy="2963226"/>
      </dsp:txXfrm>
    </dsp:sp>
    <dsp:sp modelId="{89831EE3-BB29-4835-B2F6-4426F4D8E673}">
      <dsp:nvSpPr>
        <dsp:cNvPr id="0" name=""/>
        <dsp:cNvSpPr/>
      </dsp:nvSpPr>
      <dsp:spPr>
        <a:xfrm>
          <a:off x="5148651" y="493871"/>
          <a:ext cx="1481613" cy="1481613"/>
        </a:xfrm>
        <a:prstGeom prst="ellipse">
          <a:avLst/>
        </a:prstGeom>
        <a:solidFill>
          <a:schemeClr val="accent2">
            <a:hueOff val="2577445"/>
            <a:satOff val="-7397"/>
            <a:lumOff val="-11844"/>
            <a:alphaOff val="0"/>
          </a:schemeClr>
        </a:solidFill>
        <a:ln w="19050" cap="flat" cmpd="sng" algn="ctr">
          <a:solidFill>
            <a:schemeClr val="accent2">
              <a:hueOff val="2577445"/>
              <a:satOff val="-7397"/>
              <a:lumOff val="-1184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5365628" y="710848"/>
        <a:ext cx="1047659" cy="1047659"/>
      </dsp:txXfrm>
    </dsp:sp>
    <dsp:sp modelId="{EEE16DC6-8710-47F7-8730-DF4CCF8A333E}">
      <dsp:nvSpPr>
        <dsp:cNvPr id="0" name=""/>
        <dsp:cNvSpPr/>
      </dsp:nvSpPr>
      <dsp:spPr>
        <a:xfrm>
          <a:off x="4049002" y="4938639"/>
          <a:ext cx="3680911" cy="72"/>
        </a:xfrm>
        <a:prstGeom prst="rect">
          <a:avLst/>
        </a:prstGeom>
        <a:solidFill>
          <a:schemeClr val="accent2">
            <a:hueOff val="3866169"/>
            <a:satOff val="-11096"/>
            <a:lumOff val="-17765"/>
            <a:alphaOff val="0"/>
          </a:schemeClr>
        </a:solidFill>
        <a:ln w="19050" cap="flat" cmpd="sng" algn="ctr">
          <a:solidFill>
            <a:schemeClr val="accent2">
              <a:hueOff val="3866169"/>
              <a:satOff val="-11096"/>
              <a:lumOff val="-17765"/>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BCFD0BE-CABD-46AC-913F-D828DADC1765}">
      <dsp:nvSpPr>
        <dsp:cNvPr id="0" name=""/>
        <dsp:cNvSpPr/>
      </dsp:nvSpPr>
      <dsp:spPr>
        <a:xfrm>
          <a:off x="8098004" y="0"/>
          <a:ext cx="3680911" cy="4938711"/>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Interpreting Results of Multiple Linear Regression</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Understanding coefficients, </a:t>
          </a:r>
          <a:r>
            <a:rPr lang="en-US" sz="1500" i="1" kern="1200" dirty="0"/>
            <a:t>p</a:t>
          </a:r>
          <a:r>
            <a:rPr lang="en-US" sz="1500" kern="1200" dirty="0"/>
            <a:t>-values, </a:t>
          </a:r>
          <a:r>
            <a:rPr lang="en-US" sz="1500" i="1" kern="1200" dirty="0"/>
            <a:t>R</a:t>
          </a:r>
          <a:r>
            <a:rPr lang="en-US" sz="1500" kern="1200" dirty="0"/>
            <a:t>², and other key statistics</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How to draw meaningful conclusions from MLR output</a:t>
          </a:r>
        </a:p>
        <a:p>
          <a:pPr marL="114300" lvl="1" indent="-114300" algn="l" defTabSz="666750">
            <a:lnSpc>
              <a:spcPct val="90000"/>
            </a:lnSpc>
            <a:spcBef>
              <a:spcPct val="0"/>
            </a:spcBef>
            <a:spcAft>
              <a:spcPct val="15000"/>
            </a:spcAft>
            <a:buChar char="•"/>
          </a:pPr>
          <a:endParaRPr lang="en-US" sz="1500" kern="1200" dirty="0"/>
        </a:p>
      </dsp:txBody>
      <dsp:txXfrm>
        <a:off x="8098004" y="1876710"/>
        <a:ext cx="3680911" cy="2963226"/>
      </dsp:txXfrm>
    </dsp:sp>
    <dsp:sp modelId="{B7B53D04-A721-427A-AE97-C5E253FAAD7F}">
      <dsp:nvSpPr>
        <dsp:cNvPr id="0" name=""/>
        <dsp:cNvSpPr/>
      </dsp:nvSpPr>
      <dsp:spPr>
        <a:xfrm>
          <a:off x="9197653" y="493871"/>
          <a:ext cx="1481613" cy="1481613"/>
        </a:xfrm>
        <a:prstGeom prst="ellipse">
          <a:avLst/>
        </a:prstGeom>
        <a:solidFill>
          <a:schemeClr val="accent2">
            <a:hueOff val="5154891"/>
            <a:satOff val="-14794"/>
            <a:lumOff val="-23687"/>
            <a:alphaOff val="0"/>
          </a:schemeClr>
        </a:solidFill>
        <a:ln w="19050" cap="flat" cmpd="sng" algn="ctr">
          <a:solidFill>
            <a:schemeClr val="accent2">
              <a:hueOff val="5154891"/>
              <a:satOff val="-14794"/>
              <a:lumOff val="-23687"/>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9414630" y="710848"/>
        <a:ext cx="1047659" cy="1047659"/>
      </dsp:txXfrm>
    </dsp:sp>
    <dsp:sp modelId="{27C41A05-DC3A-4E0A-B92F-B391A79A4C17}">
      <dsp:nvSpPr>
        <dsp:cNvPr id="0" name=""/>
        <dsp:cNvSpPr/>
      </dsp:nvSpPr>
      <dsp:spPr>
        <a:xfrm>
          <a:off x="8098004" y="4938639"/>
          <a:ext cx="3680911" cy="72"/>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jpe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101264-36FB-45F8-BB52-C8DCA40F60AC}" type="datetimeFigureOut">
              <a:rPr lang="en-US" smtClean="0"/>
              <a:t>3/6/2025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98296A-EF02-4F88-91E9-64F9A497A7DA}" type="slidenum">
              <a:rPr lang="en-US" smtClean="0"/>
              <a:t>‹#›</a:t>
            </a:fld>
            <a:endParaRPr lang="en-US"/>
          </a:p>
        </p:txBody>
      </p:sp>
    </p:spTree>
    <p:extLst>
      <p:ext uri="{BB962C8B-B14F-4D97-AF65-F5344CB8AC3E}">
        <p14:creationId xmlns:p14="http://schemas.microsoft.com/office/powerpoint/2010/main" val="356528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Good </a:t>
            </a:r>
            <a:r>
              <a:rPr lang="en-US" dirty="0"/>
              <a:t>afternoon everyone, and welcome to </a:t>
            </a:r>
            <a:r>
              <a:rPr lang="en-US" i="1" dirty="0"/>
              <a:t>Data Cleaning 101</a:t>
            </a:r>
            <a:r>
              <a:rPr lang="en-US" dirty="0"/>
              <a:t>! </a:t>
            </a:r>
          </a:p>
          <a:p>
            <a:endParaRPr lang="en-US" dirty="0"/>
          </a:p>
          <a:p>
            <a:r>
              <a:rPr lang="en-US" dirty="0"/>
              <a:t>Today, we’re diving into one of the most critical yet overlooked parts of the research process: data cleaning. If you don’t already know me, my name is Evan Ozmat, I’m a 4</a:t>
            </a:r>
            <a:r>
              <a:rPr lang="en-US" baseline="30000" dirty="0"/>
              <a:t>th</a:t>
            </a:r>
            <a:r>
              <a:rPr lang="en-US" dirty="0"/>
              <a:t> year doctoral student in the counseling psychology program and I spend a lot of my time cleaning data. </a:t>
            </a:r>
          </a:p>
          <a:p>
            <a:endParaRPr lang="en-US" dirty="0"/>
          </a:p>
          <a:p>
            <a:r>
              <a:rPr lang="en-US" dirty="0"/>
              <a:t>During this seminar I’ll be guiding you through the principles and practical steps you need to prepare your Qualtrics data in SPSS and RStudio for high-quality analysis. </a:t>
            </a:r>
          </a:p>
          <a:p>
            <a:endParaRPr lang="en-US" dirty="0"/>
          </a:p>
          <a:p>
            <a:r>
              <a:rPr lang="en-US" dirty="0"/>
              <a:t>Let’s get started!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24788BD-B461-4F90-AA04-4436B1F10DE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27685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dive into the R code, let’s quickly define the key assumptions of Multiple Linear Regression.</a:t>
            </a:r>
          </a:p>
          <a:p>
            <a:pPr>
              <a:buFont typeface="+mj-lt"/>
              <a:buAutoNum type="arabicPeriod"/>
            </a:pPr>
            <a:r>
              <a:rPr lang="en-US" b="1" dirty="0"/>
              <a:t>Independence of Observations</a:t>
            </a:r>
            <a:r>
              <a:rPr lang="en-US" dirty="0"/>
              <a:t> – Each row should represent a unique participant. If data points are correlated (e.g., repeated measures), a different model may be needed.</a:t>
            </a:r>
          </a:p>
          <a:p>
            <a:pPr>
              <a:buFont typeface="+mj-lt"/>
              <a:buAutoNum type="arabicPeriod"/>
            </a:pPr>
            <a:r>
              <a:rPr lang="en-US" b="1" dirty="0"/>
              <a:t>No Measurement Error</a:t>
            </a:r>
            <a:r>
              <a:rPr lang="en-US" dirty="0"/>
              <a:t> – Our predictors should come from validated and reliable instruments to ensure accuracy.</a:t>
            </a:r>
          </a:p>
          <a:p>
            <a:pPr>
              <a:buFont typeface="+mj-lt"/>
              <a:buAutoNum type="arabicPeriod"/>
            </a:pPr>
            <a:r>
              <a:rPr lang="en-US" b="1" dirty="0"/>
              <a:t>Correct Model Specification</a:t>
            </a:r>
            <a:r>
              <a:rPr lang="en-US" dirty="0"/>
              <a:t> – We need to include all relevant predictors and avoid unnecessary ones to prevent bias.</a:t>
            </a:r>
          </a:p>
          <a:p>
            <a:pPr>
              <a:buFont typeface="+mj-lt"/>
              <a:buAutoNum type="arabicPeriod"/>
            </a:pPr>
            <a:r>
              <a:rPr lang="en-US" b="1" dirty="0"/>
              <a:t>Linearity</a:t>
            </a:r>
            <a:r>
              <a:rPr lang="en-US" dirty="0"/>
              <a:t> – Each predictor should have a </a:t>
            </a:r>
            <a:r>
              <a:rPr lang="en-US" b="1" dirty="0"/>
              <a:t>linear</a:t>
            </a:r>
            <a:r>
              <a:rPr lang="en-US" dirty="0"/>
              <a:t> relationship with the outcome. We’ll check this using scatterplots.</a:t>
            </a:r>
          </a:p>
          <a:p>
            <a:pPr>
              <a:buFont typeface="+mj-lt"/>
              <a:buAutoNum type="arabicPeriod"/>
            </a:pPr>
            <a:r>
              <a:rPr lang="en-US" b="1" dirty="0"/>
              <a:t>Homoskedasticity</a:t>
            </a:r>
            <a:r>
              <a:rPr lang="en-US" dirty="0"/>
              <a:t> – The variance of residuals should be </a:t>
            </a:r>
            <a:r>
              <a:rPr lang="en-US" b="1" dirty="0"/>
              <a:t>constant</a:t>
            </a:r>
            <a:r>
              <a:rPr lang="en-US" dirty="0"/>
              <a:t> across all levels of the outcome. If violated, standard errors may be misleading.</a:t>
            </a:r>
          </a:p>
          <a:p>
            <a:pPr>
              <a:buFont typeface="+mj-lt"/>
              <a:buAutoNum type="arabicPeriod"/>
            </a:pPr>
            <a:r>
              <a:rPr lang="en-US" b="1" dirty="0"/>
              <a:t>Independence of Residuals</a:t>
            </a:r>
            <a:r>
              <a:rPr lang="en-US" dirty="0"/>
              <a:t> – Residuals should not be correlated, which we’ll check using the Durbin-Watson test.</a:t>
            </a:r>
          </a:p>
          <a:p>
            <a:pPr>
              <a:buFont typeface="+mj-lt"/>
              <a:buAutoNum type="arabicPeriod"/>
            </a:pPr>
            <a:r>
              <a:rPr lang="en-US" b="1" dirty="0"/>
              <a:t>Normally Distributed Residuals</a:t>
            </a:r>
            <a:r>
              <a:rPr lang="en-US" dirty="0"/>
              <a:t> – Residuals should follow a normal distribution, especially in small samples. The Q-Q plot will help us assess this.</a:t>
            </a:r>
          </a:p>
          <a:p>
            <a:pPr>
              <a:buFont typeface="+mj-lt"/>
              <a:buAutoNum type="arabicPeriod"/>
            </a:pPr>
            <a:r>
              <a:rPr lang="en-US" b="1" dirty="0"/>
              <a:t>No Multicollinearity</a:t>
            </a:r>
            <a:r>
              <a:rPr lang="en-US" dirty="0"/>
              <a:t> – Predictors shouldn’t be too highly correlated with each other. We’ll check this using the Variance Inflation Factor (VIF).</a:t>
            </a:r>
          </a:p>
          <a:p>
            <a:pPr>
              <a:buFont typeface="+mj-lt"/>
              <a:buAutoNum type="arabicPeriod"/>
            </a:pPr>
            <a:r>
              <a:rPr lang="en-US" b="1" dirty="0"/>
              <a:t>No Influential Outliers</a:t>
            </a:r>
            <a:r>
              <a:rPr lang="en-US" dirty="0"/>
              <a:t> – Extreme data points shouldn’t overly impact our results. We’ll use Cook’s Distance and Studentized Residuals to flag potential issues.</a:t>
            </a:r>
          </a:p>
          <a:p>
            <a:r>
              <a:rPr lang="en-US" dirty="0"/>
              <a:t>Now, let’s switch to R and go step by step to assess these assumptions!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10</a:t>
            </a:fld>
            <a:endParaRPr lang="en-US"/>
          </a:p>
        </p:txBody>
      </p:sp>
    </p:spTree>
    <p:extLst>
      <p:ext uri="{BB962C8B-B14F-4D97-AF65-F5344CB8AC3E}">
        <p14:creationId xmlns:p14="http://schemas.microsoft.com/office/powerpoint/2010/main" val="1307483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today’s seminar, you’ll walk away with three main takeaways. </a:t>
            </a:r>
          </a:p>
          <a:p>
            <a:endParaRPr lang="en-US" dirty="0"/>
          </a:p>
          <a:p>
            <a:r>
              <a:rPr lang="en-US" dirty="0"/>
              <a:t>First, we’ll cover the </a:t>
            </a:r>
            <a:r>
              <a:rPr lang="en-US" i="1" dirty="0"/>
              <a:t>key principles of data cleaning</a:t>
            </a:r>
            <a:r>
              <a:rPr lang="en-US" dirty="0"/>
              <a:t>—what it involves and why it’s critical. T</a:t>
            </a:r>
          </a:p>
          <a:p>
            <a:endParaRPr lang="en-US" dirty="0"/>
          </a:p>
          <a:p>
            <a:r>
              <a:rPr lang="en-US" dirty="0"/>
              <a:t>hen, we’ll move into hands-on </a:t>
            </a:r>
            <a:r>
              <a:rPr lang="en-US" i="1" dirty="0"/>
              <a:t>practical steps</a:t>
            </a:r>
            <a:r>
              <a:rPr lang="en-US" dirty="0"/>
              <a:t> specifically for cleaning Qualtrics data in SPSS and RStudio, addressing common issues like missing values and recoding variables. </a:t>
            </a:r>
          </a:p>
          <a:p>
            <a:endParaRPr lang="en-US" dirty="0"/>
          </a:p>
          <a:p>
            <a:r>
              <a:rPr lang="en-US" dirty="0"/>
              <a:t>Finally, I’ll show you how to ensure your data is properly prepared for the analyses you plan to run, whether it’s a basic t-test or a more complex structural equation model. </a:t>
            </a:r>
          </a:p>
          <a:p>
            <a:endParaRPr lang="en-US" dirty="0"/>
          </a:p>
          <a:p>
            <a:r>
              <a:rPr lang="en-US" dirty="0"/>
              <a:t>These skills are essential for producing reliable, reproducible research.</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24788BD-B461-4F90-AA04-4436B1F10DE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00053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Missing Data Mechanisms:</a:t>
            </a:r>
            <a:endParaRPr lang="en-US" dirty="0"/>
          </a:p>
          <a:p>
            <a:pPr>
              <a:buFont typeface="Arial" panose="020B0604020202020204" pitchFamily="34" charset="0"/>
              <a:buChar char="•"/>
            </a:pPr>
            <a:r>
              <a:rPr lang="en-US" b="1" dirty="0"/>
              <a:t>Start with a simple example</a:t>
            </a:r>
            <a:r>
              <a:rPr lang="en-US" dirty="0"/>
              <a:t>: Imagine we're conducting a survey to understand how often people exercise, but some people don't complete certain questions. The question is: why didn’t they answer? There are different reasons why data might be missing, and understanding these reasons is crucial to choosing the right method for handling it.</a:t>
            </a:r>
          </a:p>
          <a:p>
            <a:pPr>
              <a:buFont typeface="Arial" panose="020B0604020202020204" pitchFamily="34" charset="0"/>
              <a:buChar char="•"/>
            </a:pPr>
            <a:r>
              <a:rPr lang="en-US" b="1" dirty="0"/>
              <a:t>Today, we’ll cover three categories of missing data</a:t>
            </a:r>
            <a:r>
              <a:rPr lang="en-US" dirty="0"/>
              <a:t>:</a:t>
            </a:r>
          </a:p>
          <a:p>
            <a:pPr marL="742950" lvl="1" indent="-285750">
              <a:buFont typeface="Arial" panose="020B0604020202020204" pitchFamily="34" charset="0"/>
              <a:buChar char="•"/>
            </a:pPr>
            <a:r>
              <a:rPr lang="en-US" b="1" dirty="0"/>
              <a:t>Missing Completely at Random (MCAR)</a:t>
            </a:r>
            <a:endParaRPr lang="en-US" dirty="0"/>
          </a:p>
          <a:p>
            <a:pPr marL="742950" lvl="1" indent="-285750">
              <a:buFont typeface="Arial" panose="020B0604020202020204" pitchFamily="34" charset="0"/>
              <a:buChar char="•"/>
            </a:pPr>
            <a:r>
              <a:rPr lang="en-US" b="1" dirty="0"/>
              <a:t>Missing at Random (MAR)</a:t>
            </a:r>
            <a:endParaRPr lang="en-US" dirty="0"/>
          </a:p>
          <a:p>
            <a:pPr marL="742950" lvl="1" indent="-285750">
              <a:buFont typeface="Arial" panose="020B0604020202020204" pitchFamily="34" charset="0"/>
              <a:buChar char="•"/>
            </a:pPr>
            <a:r>
              <a:rPr lang="en-US" b="1" dirty="0"/>
              <a:t>Missing Not at Random (MNAR)</a:t>
            </a:r>
            <a:endParaRPr lang="en-US" dirty="0"/>
          </a:p>
          <a:p>
            <a:pPr>
              <a:buFont typeface="Arial" panose="020B0604020202020204" pitchFamily="34" charset="0"/>
              <a:buChar char="•"/>
            </a:pPr>
            <a:r>
              <a:rPr lang="en-US" b="1" dirty="0"/>
              <a:t>The key difference between them</a:t>
            </a:r>
            <a:r>
              <a:rPr lang="en-US" dirty="0"/>
              <a:t> is how the missingness of the data relates to the observed and unobserved data in your study.</a:t>
            </a:r>
          </a:p>
          <a:p>
            <a:r>
              <a:rPr lang="en-US" b="1" dirty="0"/>
              <a:t>1. Missing Completely at Random (MCAR):</a:t>
            </a:r>
            <a:endParaRPr lang="en-US" dirty="0"/>
          </a:p>
          <a:p>
            <a:pPr>
              <a:buFont typeface="Arial" panose="020B0604020202020204" pitchFamily="34" charset="0"/>
              <a:buChar char="•"/>
            </a:pPr>
            <a:r>
              <a:rPr lang="en-US" b="1" dirty="0"/>
              <a:t>Definition:</a:t>
            </a:r>
            <a:r>
              <a:rPr lang="en-US" dirty="0"/>
              <a:t> Missingness is completely random, and there is no pattern to which data is missing. The probability that a value is missing is independent of the values of both the observed and unobserved data.</a:t>
            </a:r>
          </a:p>
          <a:p>
            <a:pPr>
              <a:buFont typeface="Arial" panose="020B0604020202020204" pitchFamily="34" charset="0"/>
              <a:buChar char="•"/>
            </a:pPr>
            <a:r>
              <a:rPr lang="en-US" b="1" dirty="0"/>
              <a:t>Simple Example:</a:t>
            </a:r>
            <a:r>
              <a:rPr lang="en-US" dirty="0"/>
              <a:t> Let's say we are collecting survey responses about people's daily commute times. A few participants accidentally skip a question, but there's no pattern—it's completely random who misses the question. Perhaps it was just a technical issue or a random oversight.</a:t>
            </a:r>
          </a:p>
          <a:p>
            <a:pPr>
              <a:buFont typeface="Arial" panose="020B0604020202020204" pitchFamily="34" charset="0"/>
              <a:buChar char="•"/>
            </a:pPr>
            <a:r>
              <a:rPr lang="en-US" b="1" dirty="0"/>
              <a:t>Takeaway:</a:t>
            </a:r>
            <a:r>
              <a:rPr lang="en-US" dirty="0"/>
              <a:t> MCAR is the least problematic because the missing data doesn't introduce any bias.</a:t>
            </a:r>
          </a:p>
          <a:p>
            <a:r>
              <a:rPr lang="en-US" b="1" dirty="0"/>
              <a:t>2. Missing at Random (MAR):</a:t>
            </a:r>
            <a:endParaRPr lang="en-US" dirty="0"/>
          </a:p>
          <a:p>
            <a:pPr>
              <a:buFont typeface="Arial" panose="020B0604020202020204" pitchFamily="34" charset="0"/>
              <a:buChar char="•"/>
            </a:pPr>
            <a:r>
              <a:rPr lang="en-US" b="1" dirty="0"/>
              <a:t>Definition:</a:t>
            </a:r>
            <a:r>
              <a:rPr lang="en-US" dirty="0"/>
              <a:t> Missingness is systematic, but it depends on observed data. This means the probability that data is missing is related to some information we already have, but not to the actual missing values themselves.</a:t>
            </a:r>
          </a:p>
          <a:p>
            <a:pPr>
              <a:buFont typeface="Arial" panose="020B0604020202020204" pitchFamily="34" charset="0"/>
              <a:buChar char="•"/>
            </a:pPr>
            <a:r>
              <a:rPr lang="en-US" b="1" dirty="0"/>
              <a:t>Simple Example:</a:t>
            </a:r>
            <a:r>
              <a:rPr lang="en-US" dirty="0"/>
              <a:t> Imagine we are studying how exercise habits vary by age group. Older participants are more likely to skip questions about the intensity of their workouts. While their responses are missing, the missingness is related to the observed age data (we know they’re older), but not to the missing workout details themselves.</a:t>
            </a:r>
          </a:p>
          <a:p>
            <a:pPr>
              <a:buFont typeface="Arial" panose="020B0604020202020204" pitchFamily="34" charset="0"/>
              <a:buChar char="•"/>
            </a:pPr>
            <a:r>
              <a:rPr lang="en-US" b="1" dirty="0"/>
              <a:t>Takeaway:</a:t>
            </a:r>
            <a:r>
              <a:rPr lang="en-US" dirty="0"/>
              <a:t> MAR can still be handled with sophisticated methods, but it's important to account for it to avoid bias.</a:t>
            </a:r>
          </a:p>
          <a:p>
            <a:r>
              <a:rPr lang="en-US" b="1" dirty="0"/>
              <a:t>3. Missing Not at Random (MNAR):</a:t>
            </a:r>
            <a:endParaRPr lang="en-US" dirty="0"/>
          </a:p>
          <a:p>
            <a:pPr>
              <a:buFont typeface="Arial" panose="020B0604020202020204" pitchFamily="34" charset="0"/>
              <a:buChar char="•"/>
            </a:pPr>
            <a:r>
              <a:rPr lang="en-US" b="1" dirty="0"/>
              <a:t>Definition:</a:t>
            </a:r>
            <a:r>
              <a:rPr lang="en-US" dirty="0"/>
              <a:t> Missingness is systematic and depends on the unobserved data itself. In this case, the missingness is directly related to the values that are missing, which makes this the most challenging type of missing data to handle.</a:t>
            </a:r>
          </a:p>
          <a:p>
            <a:pPr>
              <a:buFont typeface="Arial" panose="020B0604020202020204" pitchFamily="34" charset="0"/>
              <a:buChar char="•"/>
            </a:pPr>
            <a:r>
              <a:rPr lang="en-US" b="1" dirty="0"/>
              <a:t>Simple Example:</a:t>
            </a:r>
            <a:r>
              <a:rPr lang="en-US" dirty="0"/>
              <a:t> Suppose we are studying people’s income levels, but individuals with very high incomes are less likely to report their income. The reason they don't report it is directly related to their income level—those with higher incomes are avoiding reporting it.</a:t>
            </a:r>
          </a:p>
          <a:p>
            <a:pPr>
              <a:buFont typeface="Arial" panose="020B0604020202020204" pitchFamily="34" charset="0"/>
              <a:buChar char="•"/>
            </a:pPr>
            <a:r>
              <a:rPr lang="en-US" b="1" dirty="0"/>
              <a:t>Takeaway:</a:t>
            </a:r>
            <a:r>
              <a:rPr lang="en-US" dirty="0"/>
              <a:t> MNAR can lead to significant bias if not properly addressed, and requires more complex techniques, like sensitivity analysis, to handle effectively.</a:t>
            </a:r>
          </a:p>
          <a:p>
            <a:r>
              <a:rPr lang="en-US" b="1" dirty="0"/>
              <a:t>Conclusion:</a:t>
            </a:r>
            <a:endParaRPr lang="en-US" dirty="0"/>
          </a:p>
          <a:p>
            <a:pPr>
              <a:buFont typeface="Arial" panose="020B0604020202020204" pitchFamily="34" charset="0"/>
              <a:buChar char="•"/>
            </a:pPr>
            <a:r>
              <a:rPr lang="en-US" dirty="0"/>
              <a:t>Understanding whether your missing data is MCAR, MAR, or MNAR will help you choose the best strategy for handling it and ensure your analysis remains accurate and reliable.</a:t>
            </a:r>
          </a:p>
          <a:p>
            <a:pPr>
              <a:buFont typeface="Arial" panose="020B0604020202020204" pitchFamily="34" charset="0"/>
              <a:buChar char="•"/>
            </a:pPr>
            <a:r>
              <a:rPr lang="en-US" dirty="0"/>
              <a:t>These categories guide how we approach the problem, and each type has its own methods for dealing with the missing data.</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3</a:t>
            </a:fld>
            <a:endParaRPr lang="en-US"/>
          </a:p>
        </p:txBody>
      </p:sp>
    </p:spTree>
    <p:extLst>
      <p:ext uri="{BB962C8B-B14F-4D97-AF65-F5344CB8AC3E}">
        <p14:creationId xmlns:p14="http://schemas.microsoft.com/office/powerpoint/2010/main" val="939033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MCAR:</a:t>
            </a:r>
            <a:endParaRPr lang="en-US" dirty="0"/>
          </a:p>
          <a:p>
            <a:pPr>
              <a:buFont typeface="Arial" panose="020B0604020202020204" pitchFamily="34" charset="0"/>
              <a:buChar char="•"/>
            </a:pPr>
            <a:r>
              <a:rPr lang="en-US" b="1" dirty="0"/>
              <a:t>MCAR</a:t>
            </a:r>
            <a:r>
              <a:rPr lang="en-US" dirty="0"/>
              <a:t> refers to the scenario where data is missing entirely at random. This means the missing values are not influenced by any other observed or unobserved data. Essentially, it’s as if the missingness happens by chance.</a:t>
            </a:r>
          </a:p>
          <a:p>
            <a:pPr>
              <a:buFont typeface="Arial" panose="020B0604020202020204" pitchFamily="34" charset="0"/>
              <a:buChar char="•"/>
            </a:pPr>
            <a:r>
              <a:rPr lang="en-US" b="1" dirty="0"/>
              <a:t>Example</a:t>
            </a:r>
            <a:r>
              <a:rPr lang="en-US" dirty="0"/>
              <a:t>: Imagine you’re surveying people about their travel preferences, but a few participants randomly forget to answer a question about their preferred method of transportation. This missing data doesn’t relate to their answers or anything else in the dataset; it’s simply due to random chance.</a:t>
            </a:r>
          </a:p>
          <a:p>
            <a:r>
              <a:rPr lang="en-US" b="1" dirty="0"/>
              <a:t>How do we know it’s MCAR?</a:t>
            </a:r>
            <a:endParaRPr lang="en-US" dirty="0"/>
          </a:p>
          <a:p>
            <a:pPr>
              <a:buFont typeface="Arial" panose="020B0604020202020204" pitchFamily="34" charset="0"/>
              <a:buChar char="•"/>
            </a:pPr>
            <a:r>
              <a:rPr lang="en-US" b="1" dirty="0"/>
              <a:t>Little’s MCAR Test</a:t>
            </a:r>
            <a:r>
              <a:rPr lang="en-US" dirty="0"/>
              <a:t> is the statistical method we use to check for MCAR. If the test is </a:t>
            </a:r>
            <a:r>
              <a:rPr lang="en-US" b="1" dirty="0"/>
              <a:t>non-significant</a:t>
            </a:r>
            <a:r>
              <a:rPr lang="en-US" dirty="0"/>
              <a:t>, it suggests that the data is MCAR (no pattern to the missingness). If the test is </a:t>
            </a:r>
            <a:r>
              <a:rPr lang="en-US" b="1" dirty="0"/>
              <a:t>significant</a:t>
            </a:r>
            <a:r>
              <a:rPr lang="en-US" dirty="0"/>
              <a:t>, the missing data is likely </a:t>
            </a:r>
            <a:r>
              <a:rPr lang="en-US" b="1" dirty="0"/>
              <a:t>NOT MCAR</a:t>
            </a:r>
            <a:r>
              <a:rPr lang="en-US" dirty="0"/>
              <a:t>.</a:t>
            </a:r>
          </a:p>
          <a:p>
            <a:r>
              <a:rPr lang="en-US" b="1" dirty="0"/>
              <a:t>How do we handle MCAR?</a:t>
            </a:r>
            <a:endParaRPr lang="en-US" dirty="0"/>
          </a:p>
          <a:p>
            <a:pPr>
              <a:buFont typeface="Arial" panose="020B0604020202020204" pitchFamily="34" charset="0"/>
              <a:buChar char="•"/>
            </a:pPr>
            <a:r>
              <a:rPr lang="en-US" dirty="0"/>
              <a:t>If the data is MCAR, handling it is straightforward. </a:t>
            </a:r>
            <a:r>
              <a:rPr lang="en-US" b="1" dirty="0"/>
              <a:t>List-wise Deletion</a:t>
            </a:r>
            <a:r>
              <a:rPr lang="en-US" dirty="0"/>
              <a:t> (removing rows with any missing data) is a simple option, but if too many rows are deleted, we may lose too much information.</a:t>
            </a:r>
          </a:p>
          <a:p>
            <a:pPr>
              <a:buFont typeface="Arial" panose="020B0604020202020204" pitchFamily="34" charset="0"/>
              <a:buChar char="•"/>
            </a:pPr>
            <a:r>
              <a:rPr lang="en-US" dirty="0"/>
              <a:t>Alternatively, </a:t>
            </a:r>
            <a:r>
              <a:rPr lang="en-US" b="1" dirty="0"/>
              <a:t>Multiple Imputation</a:t>
            </a:r>
            <a:r>
              <a:rPr lang="en-US" dirty="0"/>
              <a:t> can be used to estimate and replace missing values with plausible values based on the observed data, keeping the data intact.</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4</a:t>
            </a:fld>
            <a:endParaRPr lang="en-US"/>
          </a:p>
        </p:txBody>
      </p:sp>
    </p:spTree>
    <p:extLst>
      <p:ext uri="{BB962C8B-B14F-4D97-AF65-F5344CB8AC3E}">
        <p14:creationId xmlns:p14="http://schemas.microsoft.com/office/powerpoint/2010/main" val="2127154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MAR:</a:t>
            </a:r>
            <a:endParaRPr lang="en-US" dirty="0"/>
          </a:p>
          <a:p>
            <a:pPr>
              <a:buFont typeface="Arial" panose="020B0604020202020204" pitchFamily="34" charset="0"/>
              <a:buChar char="•"/>
            </a:pPr>
            <a:r>
              <a:rPr lang="en-US" b="1" dirty="0"/>
              <a:t>MAR</a:t>
            </a:r>
            <a:r>
              <a:rPr lang="en-US" dirty="0"/>
              <a:t> happens when the probability that data is missing is related to the observed data, but not the missing values themselves. In other words, the missingness can be explained by other variables in the dataset that we do have.</a:t>
            </a:r>
          </a:p>
          <a:p>
            <a:pPr>
              <a:buFont typeface="Arial" panose="020B0604020202020204" pitchFamily="34" charset="0"/>
              <a:buChar char="•"/>
            </a:pPr>
            <a:r>
              <a:rPr lang="en-US" b="1" dirty="0"/>
              <a:t>Example</a:t>
            </a:r>
            <a:r>
              <a:rPr lang="en-US" dirty="0"/>
              <a:t>: In a health survey, older participants may be more likely to skip questions about exercise intensity. The missingness is related to the </a:t>
            </a:r>
            <a:r>
              <a:rPr lang="en-US" b="1" dirty="0"/>
              <a:t>age</a:t>
            </a:r>
            <a:r>
              <a:rPr lang="en-US" dirty="0"/>
              <a:t> (observed data), but not to the </a:t>
            </a:r>
            <a:r>
              <a:rPr lang="en-US" b="1" dirty="0"/>
              <a:t>intensity</a:t>
            </a:r>
            <a:r>
              <a:rPr lang="en-US" dirty="0"/>
              <a:t> of their exercise (missing data).</a:t>
            </a:r>
          </a:p>
          <a:p>
            <a:r>
              <a:rPr lang="en-US" b="1" dirty="0"/>
              <a:t>How do we know it’s MAR?</a:t>
            </a:r>
            <a:endParaRPr lang="en-US" dirty="0"/>
          </a:p>
          <a:p>
            <a:pPr>
              <a:buFont typeface="Arial" panose="020B0604020202020204" pitchFamily="34" charset="0"/>
              <a:buChar char="•"/>
            </a:pPr>
            <a:r>
              <a:rPr lang="en-US" dirty="0"/>
              <a:t>We use </a:t>
            </a:r>
            <a:r>
              <a:rPr lang="en-US" b="1" dirty="0"/>
              <a:t>logistic regression</a:t>
            </a:r>
            <a:r>
              <a:rPr lang="en-US" dirty="0"/>
              <a:t> to predict the missingness based on observed data. If we find a </a:t>
            </a:r>
            <a:r>
              <a:rPr lang="en-US" b="1" dirty="0"/>
              <a:t>significant intercept and significant slopes</a:t>
            </a:r>
            <a:r>
              <a:rPr lang="en-US" dirty="0"/>
              <a:t>, it suggests the missingness is explained by the observed data, making the data </a:t>
            </a:r>
            <a:r>
              <a:rPr lang="en-US" b="1" dirty="0"/>
              <a:t>MAR</a:t>
            </a:r>
            <a:r>
              <a:rPr lang="en-US" dirty="0"/>
              <a:t>.</a:t>
            </a:r>
          </a:p>
          <a:p>
            <a:r>
              <a:rPr lang="en-US" b="1" dirty="0"/>
              <a:t>How do we handle MAR?</a:t>
            </a:r>
            <a:endParaRPr lang="en-US" dirty="0"/>
          </a:p>
          <a:p>
            <a:pPr>
              <a:buFont typeface="Arial" panose="020B0604020202020204" pitchFamily="34" charset="0"/>
              <a:buChar char="•"/>
            </a:pPr>
            <a:r>
              <a:rPr lang="en-US" b="1" dirty="0"/>
              <a:t>Multiple Imputation</a:t>
            </a:r>
            <a:r>
              <a:rPr lang="en-US" dirty="0"/>
              <a:t> is a common approach to handle MAR. It replaces missing values by estimating them based on the relationship between observed variables.</a:t>
            </a:r>
          </a:p>
          <a:p>
            <a:pPr>
              <a:buFont typeface="Arial" panose="020B0604020202020204" pitchFamily="34" charset="0"/>
              <a:buChar char="•"/>
            </a:pPr>
            <a:r>
              <a:rPr lang="en-US" dirty="0"/>
              <a:t>Another method is </a:t>
            </a:r>
            <a:r>
              <a:rPr lang="en-US" b="1" dirty="0"/>
              <a:t>Full Information Maximum Likelihood (FIML)</a:t>
            </a:r>
            <a:r>
              <a:rPr lang="en-US" dirty="0"/>
              <a:t>, which uses all available data to estimate parameters and make the best use of the data without excluding missing values.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5</a:t>
            </a:fld>
            <a:endParaRPr lang="en-US"/>
          </a:p>
        </p:txBody>
      </p:sp>
    </p:spTree>
    <p:extLst>
      <p:ext uri="{BB962C8B-B14F-4D97-AF65-F5344CB8AC3E}">
        <p14:creationId xmlns:p14="http://schemas.microsoft.com/office/powerpoint/2010/main" val="4275395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MNAR:</a:t>
            </a:r>
            <a:endParaRPr lang="en-US" dirty="0"/>
          </a:p>
          <a:p>
            <a:pPr>
              <a:buFont typeface="Arial" panose="020B0604020202020204" pitchFamily="34" charset="0"/>
              <a:buChar char="•"/>
            </a:pPr>
            <a:r>
              <a:rPr lang="en-US" b="1" dirty="0"/>
              <a:t>MNAR</a:t>
            </a:r>
            <a:r>
              <a:rPr lang="en-US" dirty="0"/>
              <a:t> is the most problematic type of missing data. Here, the likelihood that data is missing depends on the </a:t>
            </a:r>
            <a:r>
              <a:rPr lang="en-US" b="1" dirty="0"/>
              <a:t>missing values themselves</a:t>
            </a:r>
            <a:r>
              <a:rPr lang="en-US" dirty="0"/>
              <a:t>—this creates a systematic bias in the missing data.</a:t>
            </a:r>
          </a:p>
          <a:p>
            <a:pPr>
              <a:buFont typeface="Arial" panose="020B0604020202020204" pitchFamily="34" charset="0"/>
              <a:buChar char="•"/>
            </a:pPr>
            <a:r>
              <a:rPr lang="en-US" b="1" dirty="0"/>
              <a:t>Example</a:t>
            </a:r>
            <a:r>
              <a:rPr lang="en-US" dirty="0"/>
              <a:t>: Imagine we're studying income levels, and individuals with higher incomes are less likely to report their income. This missingness is directly related to the </a:t>
            </a:r>
            <a:r>
              <a:rPr lang="en-US" b="1" dirty="0"/>
              <a:t>missing income values</a:t>
            </a:r>
            <a:r>
              <a:rPr lang="en-US" dirty="0"/>
              <a:t> themselves.</a:t>
            </a:r>
          </a:p>
          <a:p>
            <a:r>
              <a:rPr lang="en-US" b="1" dirty="0"/>
              <a:t>How do we know it’s MNAR?</a:t>
            </a:r>
            <a:endParaRPr lang="en-US" dirty="0"/>
          </a:p>
          <a:p>
            <a:pPr>
              <a:buFont typeface="Arial" panose="020B0604020202020204" pitchFamily="34" charset="0"/>
              <a:buChar char="•"/>
            </a:pPr>
            <a:r>
              <a:rPr lang="en-US" b="1" dirty="0"/>
              <a:t>Logistic regression</a:t>
            </a:r>
            <a:r>
              <a:rPr lang="en-US" dirty="0"/>
              <a:t> can help predict missingness using the observed variables. If we find that only the </a:t>
            </a:r>
            <a:r>
              <a:rPr lang="en-US" b="1" dirty="0"/>
              <a:t>intercept</a:t>
            </a:r>
            <a:r>
              <a:rPr lang="en-US" dirty="0"/>
              <a:t> is significant (and no other variables explain the missingness), this suggests the missingness is related to the unobserved data—this is </a:t>
            </a:r>
            <a:r>
              <a:rPr lang="en-US" b="1" dirty="0"/>
              <a:t>MNAR</a:t>
            </a:r>
            <a:r>
              <a:rPr lang="en-US" dirty="0"/>
              <a:t>.</a:t>
            </a:r>
          </a:p>
          <a:p>
            <a:pPr>
              <a:buFont typeface="Arial" panose="020B0604020202020204" pitchFamily="34" charset="0"/>
              <a:buChar char="•"/>
            </a:pPr>
            <a:r>
              <a:rPr lang="en-US" dirty="0"/>
              <a:t>Additionally, we use </a:t>
            </a:r>
            <a:r>
              <a:rPr lang="en-US" b="1" dirty="0"/>
              <a:t>sensitivity analysis</a:t>
            </a:r>
            <a:r>
              <a:rPr lang="en-US" dirty="0"/>
              <a:t> to test how sensitive the results are to different assumptions about the missing data. This helps assess potential biases.</a:t>
            </a:r>
          </a:p>
          <a:p>
            <a:r>
              <a:rPr lang="en-US" b="1" dirty="0"/>
              <a:t>How do we handle MNAR?</a:t>
            </a:r>
            <a:endParaRPr lang="en-US" dirty="0"/>
          </a:p>
          <a:p>
            <a:pPr>
              <a:buFont typeface="Arial" panose="020B0604020202020204" pitchFamily="34" charset="0"/>
              <a:buChar char="•"/>
            </a:pPr>
            <a:r>
              <a:rPr lang="en-US" dirty="0"/>
              <a:t>Handling MNAR requires more advanced methods. </a:t>
            </a:r>
            <a:r>
              <a:rPr lang="en-US" b="1" dirty="0"/>
              <a:t>Pattern-mixture models</a:t>
            </a:r>
            <a:r>
              <a:rPr lang="en-US" dirty="0"/>
              <a:t> and </a:t>
            </a:r>
            <a:r>
              <a:rPr lang="en-US" b="1" dirty="0"/>
              <a:t>selection models</a:t>
            </a:r>
            <a:r>
              <a:rPr lang="en-US" dirty="0"/>
              <a:t> account for the missing data’s relationship with the unobserved values, providing more accurate estimates.</a:t>
            </a:r>
          </a:p>
          <a:p>
            <a:pPr>
              <a:buFont typeface="Arial" panose="020B0604020202020204" pitchFamily="34" charset="0"/>
              <a:buChar char="•"/>
            </a:pPr>
            <a:r>
              <a:rPr lang="en-US" b="1" dirty="0"/>
              <a:t>Sensitivity analysis</a:t>
            </a:r>
            <a:r>
              <a:rPr lang="en-US" dirty="0"/>
              <a:t> is key here, as it helps us understand how different missing data assumptions might influence our results.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6</a:t>
            </a:fld>
            <a:endParaRPr lang="en-US"/>
          </a:p>
        </p:txBody>
      </p:sp>
    </p:spTree>
    <p:extLst>
      <p:ext uri="{BB962C8B-B14F-4D97-AF65-F5344CB8AC3E}">
        <p14:creationId xmlns:p14="http://schemas.microsoft.com/office/powerpoint/2010/main" val="3052040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the three main categories of missing data—MCAR, MAR, and MNAR—it’s important to remember that </a:t>
            </a:r>
            <a:r>
              <a:rPr lang="en-US" b="1" dirty="0"/>
              <a:t>understanding the mechanism behind why data is missing</a:t>
            </a:r>
            <a:r>
              <a:rPr lang="en-US" dirty="0"/>
              <a:t> is key to choosing the right handling technique.</a:t>
            </a:r>
          </a:p>
          <a:p>
            <a:endParaRPr lang="en-US" dirty="0"/>
          </a:p>
          <a:p>
            <a:r>
              <a:rPr lang="en-US" b="1" dirty="0"/>
              <a:t>MCAR</a:t>
            </a:r>
            <a:r>
              <a:rPr lang="en-US" dirty="0"/>
              <a:t>: When data is missing randomly, we don’t need to worry much about bias. Methods like </a:t>
            </a:r>
            <a:r>
              <a:rPr lang="en-US" b="1" dirty="0"/>
              <a:t>List-wise Deletion</a:t>
            </a:r>
            <a:r>
              <a:rPr lang="en-US" dirty="0"/>
              <a:t> or </a:t>
            </a:r>
            <a:r>
              <a:rPr lang="en-US" b="1" dirty="0"/>
              <a:t>Multiple Imputation</a:t>
            </a:r>
            <a:r>
              <a:rPr lang="en-US" dirty="0"/>
              <a:t> can handle this efficiently without introducing any bias into the results.</a:t>
            </a:r>
          </a:p>
          <a:p>
            <a:r>
              <a:rPr lang="en-US" b="1" dirty="0"/>
              <a:t>MAR</a:t>
            </a:r>
            <a:r>
              <a:rPr lang="en-US" dirty="0"/>
              <a:t>: If data is missing systematically but depends on observed data, we can still handle it effectively with </a:t>
            </a:r>
            <a:r>
              <a:rPr lang="en-US" b="1" dirty="0"/>
              <a:t>Multiple Imputation</a:t>
            </a:r>
            <a:r>
              <a:rPr lang="en-US" dirty="0"/>
              <a:t> or </a:t>
            </a:r>
            <a:r>
              <a:rPr lang="en-US" b="1" dirty="0"/>
              <a:t>FIML</a:t>
            </a:r>
            <a:r>
              <a:rPr lang="en-US" dirty="0"/>
              <a:t>. These methods account for relationships between missing and observed data to provide better estimates of the missing values.</a:t>
            </a:r>
          </a:p>
          <a:p>
            <a:r>
              <a:rPr lang="en-US" b="1" dirty="0"/>
              <a:t>MNAR</a:t>
            </a:r>
            <a:r>
              <a:rPr lang="en-US" dirty="0"/>
              <a:t>: This is the most challenging type. Here, the missingness is related to the missing values themselves, so it requires </a:t>
            </a:r>
            <a:r>
              <a:rPr lang="en-US" b="1" dirty="0"/>
              <a:t>more complex techniques</a:t>
            </a:r>
            <a:r>
              <a:rPr lang="en-US" dirty="0"/>
              <a:t> like </a:t>
            </a:r>
            <a:r>
              <a:rPr lang="en-US" b="1" dirty="0"/>
              <a:t>Pattern-mixture models</a:t>
            </a:r>
            <a:r>
              <a:rPr lang="en-US" dirty="0"/>
              <a:t> and </a:t>
            </a:r>
            <a:r>
              <a:rPr lang="en-US" b="1" dirty="0"/>
              <a:t>Selection models</a:t>
            </a:r>
            <a:r>
              <a:rPr lang="en-US" dirty="0"/>
              <a:t>, along with </a:t>
            </a:r>
            <a:r>
              <a:rPr lang="en-US" b="1" dirty="0"/>
              <a:t>sensitivity analysis</a:t>
            </a:r>
            <a:r>
              <a:rPr lang="en-US" dirty="0"/>
              <a:t>, to assess how the missingness might bias the results.</a:t>
            </a:r>
          </a:p>
          <a:p>
            <a:r>
              <a:rPr lang="en-US" b="1" dirty="0"/>
              <a:t>Testing for the Mechanism</a:t>
            </a:r>
            <a:r>
              <a:rPr lang="en-US" dirty="0"/>
              <a:t>: Use statistical tests like </a:t>
            </a:r>
            <a:r>
              <a:rPr lang="en-US" b="1" dirty="0"/>
              <a:t>Little’s MCAR Test</a:t>
            </a:r>
            <a:r>
              <a:rPr lang="en-US" dirty="0"/>
              <a:t> or </a:t>
            </a:r>
            <a:r>
              <a:rPr lang="en-US" b="1" dirty="0"/>
              <a:t>logistic regression</a:t>
            </a:r>
            <a:r>
              <a:rPr lang="en-US" dirty="0"/>
              <a:t> to check the pattern of missingness in your data. This will help you confirm if your data is MCAR, MAR, or MNAR.</a:t>
            </a:r>
          </a:p>
          <a:p>
            <a:r>
              <a:rPr lang="en-US" dirty="0"/>
              <a:t>Finally, </a:t>
            </a:r>
            <a:r>
              <a:rPr lang="en-US" b="1" dirty="0"/>
              <a:t>the way we handle missing data can significantly impact the validity of our analysis</a:t>
            </a:r>
            <a:r>
              <a:rPr lang="en-US" dirty="0"/>
              <a:t>. By carefully addressing the missingness mechanism and choosing the correct method, we ensure our results are as accurate and unbiased as possible.</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7</a:t>
            </a:fld>
            <a:endParaRPr lang="en-US"/>
          </a:p>
        </p:txBody>
      </p:sp>
    </p:spTree>
    <p:extLst>
      <p:ext uri="{BB962C8B-B14F-4D97-AF65-F5344CB8AC3E}">
        <p14:creationId xmlns:p14="http://schemas.microsoft.com/office/powerpoint/2010/main" val="373832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Linear Regression (MLR) is a powerful tool used when we want to understand the relationship between a </a:t>
            </a:r>
            <a:r>
              <a:rPr lang="en-US" b="1" dirty="0"/>
              <a:t>dependent variable</a:t>
            </a:r>
            <a:r>
              <a:rPr lang="en-US" dirty="0"/>
              <a:t> and multiple </a:t>
            </a:r>
            <a:r>
              <a:rPr lang="en-US" b="1" dirty="0"/>
              <a:t>independent variables</a:t>
            </a:r>
            <a:r>
              <a:rPr lang="en-US" dirty="0"/>
              <a:t>. It allows us to assess the individual contributions of each predictor while holding others constant.</a:t>
            </a:r>
          </a:p>
          <a:p>
            <a:endParaRPr lang="en-US" dirty="0"/>
          </a:p>
          <a:p>
            <a:pPr>
              <a:buFont typeface="Arial" panose="020B0604020202020204" pitchFamily="34" charset="0"/>
              <a:buChar char="•"/>
            </a:pPr>
            <a:endParaRPr lang="en-US" dirty="0"/>
          </a:p>
          <a:p>
            <a:pPr marL="742950" lvl="1" indent="-285750">
              <a:buFont typeface="Arial" panose="020B0604020202020204" pitchFamily="34" charset="0"/>
              <a:buChar char="•"/>
            </a:pPr>
            <a:r>
              <a:rPr lang="en-US" b="1" dirty="0"/>
              <a:t>Y</a:t>
            </a:r>
            <a:r>
              <a:rPr lang="en-US" dirty="0"/>
              <a:t> is the dependent variable, the outcome we're trying to predict or explain.</a:t>
            </a:r>
          </a:p>
          <a:p>
            <a:pPr marL="742950" lvl="1" indent="-285750">
              <a:buFont typeface="Arial" panose="020B0604020202020204" pitchFamily="34" charset="0"/>
              <a:buChar char="•"/>
            </a:pPr>
            <a:r>
              <a:rPr lang="en-US" b="1" dirty="0"/>
              <a:t>β₀</a:t>
            </a:r>
            <a:r>
              <a:rPr lang="en-US" dirty="0"/>
              <a:t> is the intercept, which represents the value of </a:t>
            </a:r>
            <a:r>
              <a:rPr lang="en-US" b="1" dirty="0"/>
              <a:t>Y</a:t>
            </a:r>
            <a:r>
              <a:rPr lang="en-US" dirty="0"/>
              <a:t> when all </a:t>
            </a:r>
            <a:r>
              <a:rPr lang="en-US" b="1" dirty="0"/>
              <a:t>X</a:t>
            </a:r>
            <a:r>
              <a:rPr lang="en-US" dirty="0"/>
              <a:t> values are 0.</a:t>
            </a:r>
          </a:p>
          <a:p>
            <a:pPr marL="742950" lvl="1" indent="-285750">
              <a:buFont typeface="Arial" panose="020B0604020202020204" pitchFamily="34" charset="0"/>
              <a:buChar char="•"/>
            </a:pPr>
            <a:r>
              <a:rPr lang="en-US" b="1" dirty="0"/>
              <a:t>β₁, β₂, ..., βp</a:t>
            </a:r>
            <a:r>
              <a:rPr lang="en-US" dirty="0"/>
              <a:t> are the coefficients that indicate how much change in </a:t>
            </a:r>
            <a:r>
              <a:rPr lang="en-US" b="1" dirty="0"/>
              <a:t>Y</a:t>
            </a:r>
            <a:r>
              <a:rPr lang="en-US" dirty="0"/>
              <a:t> is expected with a one-unit change in each </a:t>
            </a:r>
            <a:r>
              <a:rPr lang="en-US" b="1" dirty="0"/>
              <a:t>X</a:t>
            </a:r>
            <a:r>
              <a:rPr lang="en-US" dirty="0"/>
              <a:t> variable.</a:t>
            </a:r>
          </a:p>
          <a:p>
            <a:pPr marL="742950" lvl="1" indent="-285750">
              <a:buFont typeface="Arial" panose="020B0604020202020204" pitchFamily="34" charset="0"/>
              <a:buChar char="•"/>
            </a:pPr>
            <a:r>
              <a:rPr lang="en-US" b="1" dirty="0"/>
              <a:t>X₁, X₂, ..., </a:t>
            </a:r>
            <a:r>
              <a:rPr lang="en-US" b="1" dirty="0" err="1"/>
              <a:t>Xp</a:t>
            </a:r>
            <a:r>
              <a:rPr lang="en-US" dirty="0"/>
              <a:t> are the independent variables, the predictors or features.</a:t>
            </a:r>
          </a:p>
          <a:p>
            <a:pPr marL="742950" lvl="1" indent="-285750">
              <a:buFont typeface="Arial" panose="020B0604020202020204" pitchFamily="34" charset="0"/>
              <a:buChar char="•"/>
            </a:pPr>
            <a:r>
              <a:rPr lang="en-US" b="1" dirty="0"/>
              <a:t>ε</a:t>
            </a:r>
            <a:r>
              <a:rPr lang="en-US" dirty="0"/>
              <a:t> is the error term, capturing the difference between the observed and predicted values.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8</a:t>
            </a:fld>
            <a:endParaRPr lang="en-US"/>
          </a:p>
        </p:txBody>
      </p:sp>
    </p:spTree>
    <p:extLst>
      <p:ext uri="{BB962C8B-B14F-4D97-AF65-F5344CB8AC3E}">
        <p14:creationId xmlns:p14="http://schemas.microsoft.com/office/powerpoint/2010/main" val="3679724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let’s break this down as simply as possible.</a:t>
            </a:r>
          </a:p>
          <a:p>
            <a:endParaRPr lang="en-US" dirty="0"/>
          </a:p>
          <a:p>
            <a:r>
              <a:rPr lang="en-US" dirty="0"/>
              <a:t>The </a:t>
            </a:r>
            <a:r>
              <a:rPr lang="en-US" b="1" dirty="0"/>
              <a:t>goal</a:t>
            </a:r>
            <a:r>
              <a:rPr lang="en-US" dirty="0"/>
              <a:t> of Multiple Linear Regression (MLR) is to find the </a:t>
            </a:r>
            <a:r>
              <a:rPr lang="en-US" b="1" dirty="0"/>
              <a:t>best-fitting line</a:t>
            </a:r>
            <a:r>
              <a:rPr lang="en-US" dirty="0"/>
              <a:t> that </a:t>
            </a:r>
            <a:r>
              <a:rPr lang="en-US" b="1" dirty="0"/>
              <a:t>minimizes error</a:t>
            </a:r>
            <a:r>
              <a:rPr lang="en-US" dirty="0"/>
              <a:t>—meaning, we want our predictions to be as close as possible to the actual values.</a:t>
            </a:r>
          </a:p>
          <a:p>
            <a:endParaRPr lang="en-US" dirty="0"/>
          </a:p>
          <a:p>
            <a:r>
              <a:rPr lang="en-US" dirty="0"/>
              <a:t>To do this, we use a method called </a:t>
            </a:r>
            <a:r>
              <a:rPr lang="en-US" b="1" dirty="0"/>
              <a:t>Ordinary Least Squares (OLS)</a:t>
            </a:r>
            <a:r>
              <a:rPr lang="en-US" dirty="0"/>
              <a:t>. This method works by minimizing the </a:t>
            </a:r>
            <a:r>
              <a:rPr lang="en-US" b="1" dirty="0"/>
              <a:t>sum of squared residuals</a:t>
            </a:r>
            <a:r>
              <a:rPr lang="en-US" dirty="0"/>
              <a:t>—which is just a fancy way of saying it reduces the total difference between what our model predicts and what actually happens.</a:t>
            </a:r>
          </a:p>
          <a:p>
            <a:endParaRPr lang="en-US" dirty="0"/>
          </a:p>
          <a:p>
            <a:r>
              <a:rPr lang="en-US" dirty="0"/>
              <a:t>Now, let’s talk about </a:t>
            </a:r>
            <a:r>
              <a:rPr lang="en-US" b="1" dirty="0"/>
              <a:t>coefficients</a:t>
            </a:r>
            <a:r>
              <a:rPr lang="en-US" dirty="0"/>
              <a:t>—the </a:t>
            </a:r>
            <a:r>
              <a:rPr lang="en-US" b="1" dirty="0"/>
              <a:t>β (beta) values</a:t>
            </a:r>
            <a:r>
              <a:rPr lang="en-US" dirty="0"/>
              <a:t> in the equation. Think of them like slopes on a graph: they tell us how much the dependent variable (Y) changes when an independent variable (X) increases by one unit. In simple terms, they show the </a:t>
            </a:r>
            <a:r>
              <a:rPr lang="en-US" b="1" dirty="0"/>
              <a:t>rise over run</a:t>
            </a:r>
            <a:r>
              <a:rPr lang="en-US" dirty="0"/>
              <a:t>—just like when you learned about slopes in algebra.</a:t>
            </a:r>
          </a:p>
          <a:p>
            <a:endParaRPr lang="en-US" dirty="0"/>
          </a:p>
          <a:p>
            <a:r>
              <a:rPr lang="en-US" dirty="0"/>
              <a:t>These coefficients are estimated using </a:t>
            </a:r>
            <a:r>
              <a:rPr lang="en-US" b="1" dirty="0"/>
              <a:t>matrix algebra</a:t>
            </a:r>
            <a:r>
              <a:rPr lang="en-US" dirty="0"/>
              <a:t>, which allows us to calculate them efficiently, especially when dealing with multiple predictors.</a:t>
            </a:r>
          </a:p>
          <a:p>
            <a:endParaRPr lang="en-US" dirty="0"/>
          </a:p>
          <a:p>
            <a:r>
              <a:rPr lang="en-US" dirty="0"/>
              <a:t>Next, we have </a:t>
            </a:r>
            <a:r>
              <a:rPr lang="en-US" b="1" dirty="0"/>
              <a:t>R², or the Coefficient of Determination</a:t>
            </a:r>
            <a:r>
              <a:rPr lang="en-US" dirty="0"/>
              <a:t>. This value is always between </a:t>
            </a:r>
            <a:r>
              <a:rPr lang="en-US" b="1" dirty="0"/>
              <a:t>0 and 1</a:t>
            </a:r>
            <a:r>
              <a:rPr lang="en-US" dirty="0"/>
              <a:t>, and it tells us how well our model explains the variation in the outcome variable.</a:t>
            </a:r>
          </a:p>
          <a:p>
            <a:pPr>
              <a:buFont typeface="Arial" panose="020B0604020202020204" pitchFamily="34" charset="0"/>
              <a:buChar char="•"/>
            </a:pPr>
            <a:r>
              <a:rPr lang="en-US" dirty="0"/>
              <a:t>If R² is close to </a:t>
            </a:r>
            <a:r>
              <a:rPr lang="en-US" b="1" dirty="0"/>
              <a:t>1</a:t>
            </a:r>
            <a:r>
              <a:rPr lang="en-US" dirty="0"/>
              <a:t>, it means our model explains most of the variation in Y.</a:t>
            </a:r>
          </a:p>
          <a:p>
            <a:pPr>
              <a:buFont typeface="Arial" panose="020B0604020202020204" pitchFamily="34" charset="0"/>
              <a:buChar char="•"/>
            </a:pPr>
            <a:r>
              <a:rPr lang="en-US" dirty="0"/>
              <a:t>If it’s closer to </a:t>
            </a:r>
            <a:r>
              <a:rPr lang="en-US" b="1" dirty="0"/>
              <a:t>0</a:t>
            </a:r>
            <a:r>
              <a:rPr lang="en-US" dirty="0"/>
              <a:t>, our predictors don’t do a great job of explaining Y.</a:t>
            </a:r>
          </a:p>
          <a:p>
            <a:pPr>
              <a:buFont typeface="Arial" panose="020B0604020202020204" pitchFamily="34" charset="0"/>
              <a:buChar char="•"/>
            </a:pPr>
            <a:endParaRPr lang="en-US" dirty="0"/>
          </a:p>
          <a:p>
            <a:r>
              <a:rPr lang="en-US" dirty="0"/>
              <a:t>Finally, our key outputs:</a:t>
            </a:r>
          </a:p>
          <a:p>
            <a:pPr>
              <a:buFont typeface="Arial" panose="020B0604020202020204" pitchFamily="34" charset="0"/>
              <a:buChar char="•"/>
            </a:pPr>
            <a:r>
              <a:rPr lang="en-US" b="1" dirty="0"/>
              <a:t>Coefficients</a:t>
            </a:r>
            <a:r>
              <a:rPr lang="en-US" dirty="0"/>
              <a:t> tell us the </a:t>
            </a:r>
            <a:r>
              <a:rPr lang="en-US" b="1" dirty="0"/>
              <a:t>strength and direction</a:t>
            </a:r>
            <a:r>
              <a:rPr lang="en-US" dirty="0"/>
              <a:t> of the relationship between each predictor and the outcome. A positive coefficient means the predictor increases Y, while a negative one means it decreases Y.</a:t>
            </a:r>
          </a:p>
          <a:p>
            <a:pPr>
              <a:buFont typeface="Arial" panose="020B0604020202020204" pitchFamily="34" charset="0"/>
              <a:buChar char="•"/>
            </a:pPr>
            <a:endParaRPr lang="en-US" dirty="0"/>
          </a:p>
          <a:p>
            <a:pPr>
              <a:buFont typeface="Arial" panose="020B0604020202020204" pitchFamily="34" charset="0"/>
              <a:buChar char="•"/>
            </a:pPr>
            <a:r>
              <a:rPr lang="en-US" b="1" dirty="0"/>
              <a:t>p-values</a:t>
            </a:r>
            <a:r>
              <a:rPr lang="en-US" dirty="0"/>
              <a:t> help us determine if a predictor is </a:t>
            </a:r>
            <a:r>
              <a:rPr lang="en-US" b="1" dirty="0"/>
              <a:t>statistically significant</a:t>
            </a:r>
            <a:r>
              <a:rPr lang="en-US" dirty="0"/>
              <a:t>—meaning, is it actually important in explaining Y, or could its effect be due to random chance?</a:t>
            </a:r>
          </a:p>
          <a:p>
            <a:r>
              <a:rPr lang="en-US" dirty="0"/>
              <a:t>This wraps up the core mechanics of MLR, and next, we’ll move on to the </a:t>
            </a:r>
            <a:r>
              <a:rPr lang="en-US" b="1" dirty="0"/>
              <a:t>assumptions</a:t>
            </a:r>
            <a:r>
              <a:rPr lang="en-US" dirty="0"/>
              <a:t> we need to check before interpreting results.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9</a:t>
            </a:fld>
            <a:endParaRPr lang="en-US"/>
          </a:p>
        </p:txBody>
      </p:sp>
    </p:spTree>
    <p:extLst>
      <p:ext uri="{BB962C8B-B14F-4D97-AF65-F5344CB8AC3E}">
        <p14:creationId xmlns:p14="http://schemas.microsoft.com/office/powerpoint/2010/main" val="3533751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83FBF-A74F-2E24-C1E7-9735D0E79A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986EA4-6BF9-91BC-FED4-7640EF2DD1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420D49-7D77-36A4-2EC8-4B337D72E798}"/>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637D9DD6-D6D6-0EE3-8F7B-173EF85945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7E9E8-C294-3EE3-2A23-26D285C34D8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786918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12362-758B-2BA8-3057-64807B6606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428A53-7218-4868-CED5-5C39AA6669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18D2AF-2CF2-BEC7-5C09-7F6B999CAE4B}"/>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9B442FA0-A60D-A4C3-4AB3-3DCCE4C64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A9E1A-8A61-48FD-2B9E-CAA0FEE7EC98}"/>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3846330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19C47A-7F89-C47D-BEDA-18C41EA647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E83C46-3193-A1D3-538C-525688A31F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EC557D-8B6C-24EA-EBC5-2B55EABDEB11}"/>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4B4A6052-6497-962B-329A-E62CC7CE6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F0F66A-C150-DCFE-2465-466804940059}"/>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2292923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4909-DA52-96F7-28D5-F9AB118A51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79D2CA-4C07-B1F1-2FC1-CC026713B0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6251B0-9198-A731-B182-097B0965053B}"/>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639F1822-2067-309D-4783-B89450D909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085E64-82C6-CE27-2F7B-5217EC60117C}"/>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130812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A602-FA93-09A1-D28D-107C7A1410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899FA1-5825-C743-E56A-72C2694FC2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FDE33A-97EB-9025-D7E2-65395E26F459}"/>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16D73A24-35FD-C977-A0D4-8BB4D9689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E6B6E4-D36E-20D8-3553-3E693F9B35C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5925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AED04-A779-86AF-6848-D0E62326EA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204A36-5E95-F3B0-1C14-6CC2BFD4597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4CAB1B-857E-3B36-8C5F-F3733D91FBAD}"/>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4638B640-09AD-7CA2-3552-1C81F95289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9D1EE8-0F83-3492-2FA8-A0ADD524055E}"/>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4298871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99A38-7972-8614-2139-74574559EF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371960-6F19-777E-857F-4E8AB014B9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D067BE-D6C2-ADCE-DF9A-0135167CE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9BED36-B911-AFDE-2F70-7B7B5669B03E}"/>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6" name="Footer Placeholder 5">
            <a:extLst>
              <a:ext uri="{FF2B5EF4-FFF2-40B4-BE49-F238E27FC236}">
                <a16:creationId xmlns:a16="http://schemas.microsoft.com/office/drawing/2014/main" id="{7558B2EF-7F46-A3E8-5540-E8C4A6D8E6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7487E8-044B-85D7-A97C-00DC50878F85}"/>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0111773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87D80-9FA0-828A-D3EF-2AB56818D5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4986AB-7275-EF97-C791-F1D5EAB11F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F8FC4-76EF-04EE-0F60-9866366491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C6669F-C64A-325E-BDF3-7B1EAE6386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2FB5CB-4567-9501-6C0A-5288B4AA35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B1883D-79F9-33AD-4C11-10A05374071C}"/>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8" name="Footer Placeholder 7">
            <a:extLst>
              <a:ext uri="{FF2B5EF4-FFF2-40B4-BE49-F238E27FC236}">
                <a16:creationId xmlns:a16="http://schemas.microsoft.com/office/drawing/2014/main" id="{CDF6C9B3-9FB6-45A7-886B-C8836BC4CD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1E7DCF-188E-CDD5-8C6D-DE6F77A53F5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521073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83AEB-4391-BCC0-EDE1-84302299CB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16DBC8-F327-7293-D43D-7AA53701BFDB}"/>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4" name="Footer Placeholder 3">
            <a:extLst>
              <a:ext uri="{FF2B5EF4-FFF2-40B4-BE49-F238E27FC236}">
                <a16:creationId xmlns:a16="http://schemas.microsoft.com/office/drawing/2014/main" id="{872F583A-63C2-66EC-4818-39B75B7EDF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DDA4C-2E2D-33A7-9AA8-1B9E32EED44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739072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6DA0B9-B068-97E3-1010-496B0D3F6F5C}"/>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3" name="Footer Placeholder 2">
            <a:extLst>
              <a:ext uri="{FF2B5EF4-FFF2-40B4-BE49-F238E27FC236}">
                <a16:creationId xmlns:a16="http://schemas.microsoft.com/office/drawing/2014/main" id="{35CAC79B-7774-47A7-E395-FA54DF2DEC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12B9A2-145A-D651-1905-ADD4DDEB13FA}"/>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4792957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12A8C-5824-F12D-73C8-2F0DCDE683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B64256E-C052-1D29-3A15-C3CC1638F5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90C3F5-4CB5-0E5B-935A-46C27F2595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D764AC-C3D2-61FF-2830-6ED4A0C66D29}"/>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6" name="Footer Placeholder 5">
            <a:extLst>
              <a:ext uri="{FF2B5EF4-FFF2-40B4-BE49-F238E27FC236}">
                <a16:creationId xmlns:a16="http://schemas.microsoft.com/office/drawing/2014/main" id="{78CB127F-1AF4-AE5B-CE51-0E657A0D29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D4B31B-85EA-F3F7-5D2A-4B9012835525}"/>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76202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6A243-847A-1005-AE82-2BFE5DBC56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024C42-9844-2794-081D-AED123BBE7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9C94B1-EDE9-7B07-EC87-02BEB10A3FBC}"/>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CA3A80AA-A5F8-88A8-3D29-46A14F1BBD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818F5-DCFC-1AEF-133A-90D1C5474708}"/>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4685571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4801-8859-6BDB-F624-67563D290B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596F86-F1EA-98A0-54E9-6BEA012635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4AA8A8-A737-56E2-30B4-BB1413FD3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6A114D-B202-F9BD-0336-DCC39D25FEF3}"/>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6" name="Footer Placeholder 5">
            <a:extLst>
              <a:ext uri="{FF2B5EF4-FFF2-40B4-BE49-F238E27FC236}">
                <a16:creationId xmlns:a16="http://schemas.microsoft.com/office/drawing/2014/main" id="{78F26592-0DE6-14E9-C85C-6486A07DD6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364B2C-6A37-9EE1-3B1C-99F70CA36046}"/>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7383991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851F-872F-72E1-7D06-575640C804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98B7DF-B394-BA8D-3CDF-7BC0091B0B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93B36E-D190-95CA-D43E-A845E6784B3D}"/>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E09D012A-D1EF-0E9D-4B8E-0A24A36864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41CA3-2BF5-E054-7475-1A6CB076DE5E}"/>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569387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C8E342-CA07-E1B1-F8FB-25AC1E682F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D2E36E-622F-0361-ECF7-A69D083C38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8CCF31-D5B1-FAD8-67D5-E8C0FC76DF32}"/>
              </a:ext>
            </a:extLst>
          </p:cNvPr>
          <p:cNvSpPr>
            <a:spLocks noGrp="1"/>
          </p:cNvSpPr>
          <p:nvPr>
            <p:ph type="dt" sz="half" idx="10"/>
          </p:nvPr>
        </p:nvSpPr>
        <p:spPr/>
        <p:txBody>
          <a:body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7212DD66-05F7-8D49-106A-CEE10EDE5E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85421-68D5-D599-6B84-FF97D9AEE02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256021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A96BD-1809-5607-A20A-C72D363212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0C7C40-D351-25C2-1D80-2A4EDFC959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73D351-79B3-E7C9-0981-530842567D97}"/>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2256DAEB-7D97-AA95-2386-0D9B57C68A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F0FD5E-8C82-F46F-A836-A47705DEACC1}"/>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4185667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A3160-022B-869D-39AD-6782661B06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9A09E8-1D33-A345-1947-000A715BAE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7F1D09-C56F-FE65-F71C-2152747697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7A05E-FC96-C124-0FFE-0D205E6533C4}"/>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6" name="Footer Placeholder 5">
            <a:extLst>
              <a:ext uri="{FF2B5EF4-FFF2-40B4-BE49-F238E27FC236}">
                <a16:creationId xmlns:a16="http://schemas.microsoft.com/office/drawing/2014/main" id="{EEB3632F-5103-9A3C-6AC2-A61D79F180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69DEDD-B113-7468-BF9C-26ACDBFDCD1A}"/>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43371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905F8-52DE-912B-5F51-F4F4E305E0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195ED-E3F6-879D-6D9F-4C836105A9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05E0CA-F4B5-B839-D0E8-07138227D8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B21DBD-4A03-7D29-B779-F18F4C7769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41948D-E311-DC81-DE6A-0E9CF2DFFA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764DEE-3CE6-879E-A89C-FAC44F52D341}"/>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8" name="Footer Placeholder 7">
            <a:extLst>
              <a:ext uri="{FF2B5EF4-FFF2-40B4-BE49-F238E27FC236}">
                <a16:creationId xmlns:a16="http://schemas.microsoft.com/office/drawing/2014/main" id="{CA4343D2-A746-980E-39BC-039115FEC7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CA409B-A53D-BCFF-E4D2-8FF8DC3E5F1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3393240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A4987-2D2F-2D71-DEA2-0046AF5777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D6EB6E-837F-ADB4-8652-84B72BCD8584}"/>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4" name="Footer Placeholder 3">
            <a:extLst>
              <a:ext uri="{FF2B5EF4-FFF2-40B4-BE49-F238E27FC236}">
                <a16:creationId xmlns:a16="http://schemas.microsoft.com/office/drawing/2014/main" id="{72212F43-30A8-B2AC-CF18-E1212479DD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DBE58C-949F-D1DB-50C4-B028863EBB14}"/>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273880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C54473-0800-C24A-C185-B5E1EA5120B2}"/>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3" name="Footer Placeholder 2">
            <a:extLst>
              <a:ext uri="{FF2B5EF4-FFF2-40B4-BE49-F238E27FC236}">
                <a16:creationId xmlns:a16="http://schemas.microsoft.com/office/drawing/2014/main" id="{A5E8F37C-DEF3-77A6-C6ED-0896A1F7BC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B6620F-D102-CBF9-95DE-49DB7A694E36}"/>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2294092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53DD6-54FE-7DFC-5B67-1FC1242DCE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8CDC03-66EB-41BB-F060-6C56568BE0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808CEB-319F-13EF-D7DE-70D8B092A3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C78D10-0C6A-EC8D-DDB1-CD237BF4405A}"/>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6" name="Footer Placeholder 5">
            <a:extLst>
              <a:ext uri="{FF2B5EF4-FFF2-40B4-BE49-F238E27FC236}">
                <a16:creationId xmlns:a16="http://schemas.microsoft.com/office/drawing/2014/main" id="{39A86E62-5CC0-97CE-4A18-6084572E45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F592F2-4CA9-64DA-1A72-FFC055E0D597}"/>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071721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59915-B53C-C7D2-43C2-7594DCA311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FDBED3-3E88-072D-B9E4-CE6457BE87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D7AC6B-B71B-B4A8-3285-9F957AA76A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F4625F-C3CF-9F2D-D773-6AA3184E1B9A}"/>
              </a:ext>
            </a:extLst>
          </p:cNvPr>
          <p:cNvSpPr>
            <a:spLocks noGrp="1"/>
          </p:cNvSpPr>
          <p:nvPr>
            <p:ph type="dt" sz="half" idx="10"/>
          </p:nvPr>
        </p:nvSpPr>
        <p:spPr/>
        <p:txBody>
          <a:bodyPr/>
          <a:lstStyle/>
          <a:p>
            <a:fld id="{146A8528-446B-40BF-A845-03A05E235124}" type="datetimeFigureOut">
              <a:rPr lang="en-US" smtClean="0"/>
              <a:t>3/6/2025</a:t>
            </a:fld>
            <a:endParaRPr lang="en-US"/>
          </a:p>
        </p:txBody>
      </p:sp>
      <p:sp>
        <p:nvSpPr>
          <p:cNvPr id="6" name="Footer Placeholder 5">
            <a:extLst>
              <a:ext uri="{FF2B5EF4-FFF2-40B4-BE49-F238E27FC236}">
                <a16:creationId xmlns:a16="http://schemas.microsoft.com/office/drawing/2014/main" id="{59EBFAEA-5418-E206-9BF0-A6FF96F9F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732C96-56D4-F227-9EBA-2B103F90B92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450942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CDC67A-18DE-BF17-6289-9DEE98534E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34F2BE-A48A-7D66-9BD7-76B3212D9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2824D-7555-C467-DFF3-DFF17AE666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6A8528-446B-40BF-A845-03A05E235124}" type="datetimeFigureOut">
              <a:rPr lang="en-US" smtClean="0"/>
              <a:t>3/6/2025</a:t>
            </a:fld>
            <a:endParaRPr lang="en-US"/>
          </a:p>
        </p:txBody>
      </p:sp>
      <p:sp>
        <p:nvSpPr>
          <p:cNvPr id="5" name="Footer Placeholder 4">
            <a:extLst>
              <a:ext uri="{FF2B5EF4-FFF2-40B4-BE49-F238E27FC236}">
                <a16:creationId xmlns:a16="http://schemas.microsoft.com/office/drawing/2014/main" id="{356BCCC0-98F1-708E-80A1-FA1902683D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899A1A1-169C-249F-B6A2-3918CE244B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07D5C1-911A-436D-AADF-BCB2A3AD632A}" type="slidenum">
              <a:rPr lang="en-US" smtClean="0"/>
              <a:t>‹#›</a:t>
            </a:fld>
            <a:endParaRPr lang="en-US"/>
          </a:p>
        </p:txBody>
      </p:sp>
    </p:spTree>
    <p:extLst>
      <p:ext uri="{BB962C8B-B14F-4D97-AF65-F5344CB8AC3E}">
        <p14:creationId xmlns:p14="http://schemas.microsoft.com/office/powerpoint/2010/main" val="7365220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2F1CF7-8D1A-37FD-2661-0D742ED478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5B5DBE-9668-240C-AE4E-15745F27EF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FC6794-70C0-096F-94F6-79D05B0037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F072F2-EA4A-4F15-ACCE-ADDC45340827}" type="datetimeFigureOut">
              <a:rPr lang="en-US" smtClean="0"/>
              <a:t>3/6/2025</a:t>
            </a:fld>
            <a:endParaRPr lang="en-US"/>
          </a:p>
        </p:txBody>
      </p:sp>
      <p:sp>
        <p:nvSpPr>
          <p:cNvPr id="5" name="Footer Placeholder 4">
            <a:extLst>
              <a:ext uri="{FF2B5EF4-FFF2-40B4-BE49-F238E27FC236}">
                <a16:creationId xmlns:a16="http://schemas.microsoft.com/office/drawing/2014/main" id="{E162C2C3-B64D-1122-14A5-B12DBA6CEA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9BCABF6-820A-BF11-90BF-320E51BB5A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7B5111F-92B4-46F2-BEE8-33D6381C72E3}" type="slidenum">
              <a:rPr lang="en-US" smtClean="0"/>
              <a:t>‹#›</a:t>
            </a:fld>
            <a:endParaRPr lang="en-US"/>
          </a:p>
        </p:txBody>
      </p:sp>
    </p:spTree>
    <p:extLst>
      <p:ext uri="{BB962C8B-B14F-4D97-AF65-F5344CB8AC3E}">
        <p14:creationId xmlns:p14="http://schemas.microsoft.com/office/powerpoint/2010/main" val="3854066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descr="Arrows going up">
            <a:extLst>
              <a:ext uri="{FF2B5EF4-FFF2-40B4-BE49-F238E27FC236}">
                <a16:creationId xmlns:a16="http://schemas.microsoft.com/office/drawing/2014/main" id="{4A37B1F5-E38C-1BBA-946F-CFFB3FDFA21A}"/>
              </a:ext>
            </a:extLst>
          </p:cNvPr>
          <p:cNvPicPr>
            <a:picLocks noChangeAspect="1"/>
          </p:cNvPicPr>
          <p:nvPr/>
        </p:nvPicPr>
        <p:blipFill>
          <a:blip r:embed="rId3"/>
          <a:srcRect t="27089" b="5054"/>
          <a:stretch/>
        </p:blipFill>
        <p:spPr>
          <a:xfrm>
            <a:off x="20" y="-17245"/>
            <a:ext cx="12191979" cy="6887364"/>
          </a:xfrm>
          <a:prstGeom prst="rect">
            <a:avLst/>
          </a:prstGeom>
        </p:spPr>
      </p:pic>
      <p:sp>
        <p:nvSpPr>
          <p:cNvPr id="24" name="Rectangle 23">
            <a:extLst>
              <a:ext uri="{FF2B5EF4-FFF2-40B4-BE49-F238E27FC236}">
                <a16:creationId xmlns:a16="http://schemas.microsoft.com/office/drawing/2014/main" id="{4D60F200-5EB0-B223-2439-C96C67F0F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063219" y="-1252908"/>
            <a:ext cx="4065561" cy="12192000"/>
          </a:xfrm>
          <a:prstGeom prst="rect">
            <a:avLst/>
          </a:prstGeom>
          <a:gradFill flip="none" rotWithShape="1">
            <a:gsLst>
              <a:gs pos="17000">
                <a:srgbClr val="000000">
                  <a:alpha val="59000"/>
                </a:srgbClr>
              </a:gs>
              <a:gs pos="100000">
                <a:srgbClr val="000000">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92CB243-67C5-E304-31A0-4D7D607BA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464116" y="322049"/>
            <a:ext cx="3067943" cy="2408606"/>
          </a:xfrm>
          <a:prstGeom prst="rect">
            <a:avLst/>
          </a:prstGeom>
          <a:gradFill flip="none" rotWithShape="1">
            <a:gsLst>
              <a:gs pos="0">
                <a:schemeClr val="accent2"/>
              </a:gs>
              <a:gs pos="51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8" name="Rectangle 27">
            <a:extLst>
              <a:ext uri="{FF2B5EF4-FFF2-40B4-BE49-F238E27FC236}">
                <a16:creationId xmlns:a16="http://schemas.microsoft.com/office/drawing/2014/main" id="{11A95761-C93E-94BF-087D-D2A823789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392" y="4172881"/>
            <a:ext cx="7154743" cy="2702991"/>
          </a:xfrm>
          <a:prstGeom prst="rect">
            <a:avLst/>
          </a:prstGeom>
          <a:gradFill flip="none" rotWithShape="1">
            <a:gsLst>
              <a:gs pos="0">
                <a:schemeClr val="accent5"/>
              </a:gs>
              <a:gs pos="52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E07FFBFD-61FB-6454-8979-85DC70B7F691}"/>
              </a:ext>
            </a:extLst>
          </p:cNvPr>
          <p:cNvSpPr>
            <a:spLocks noGrp="1"/>
          </p:cNvSpPr>
          <p:nvPr>
            <p:ph type="ctrTitle"/>
          </p:nvPr>
        </p:nvSpPr>
        <p:spPr>
          <a:xfrm>
            <a:off x="302405" y="174504"/>
            <a:ext cx="6133296" cy="1245132"/>
          </a:xfrm>
        </p:spPr>
        <p:txBody>
          <a:bodyPr>
            <a:normAutofit/>
          </a:bodyPr>
          <a:lstStyle/>
          <a:p>
            <a:pPr algn="l"/>
            <a:r>
              <a:rPr lang="en-US" sz="3600" b="1" dirty="0"/>
              <a:t>Data Analysis 1 </a:t>
            </a:r>
            <a:br>
              <a:rPr lang="en-US" sz="3600" b="1" dirty="0"/>
            </a:br>
            <a:r>
              <a:rPr lang="en-US" sz="3600" b="1" dirty="0"/>
              <a:t>Multiple Linear Regression</a:t>
            </a:r>
          </a:p>
        </p:txBody>
      </p:sp>
      <p:sp>
        <p:nvSpPr>
          <p:cNvPr id="3" name="Subtitle 2">
            <a:extLst>
              <a:ext uri="{FF2B5EF4-FFF2-40B4-BE49-F238E27FC236}">
                <a16:creationId xmlns:a16="http://schemas.microsoft.com/office/drawing/2014/main" id="{A7BCEE03-52F7-DB70-CE2A-80F7163BDB5A}"/>
              </a:ext>
            </a:extLst>
          </p:cNvPr>
          <p:cNvSpPr>
            <a:spLocks noGrp="1"/>
          </p:cNvSpPr>
          <p:nvPr>
            <p:ph type="subTitle" idx="1"/>
          </p:nvPr>
        </p:nvSpPr>
        <p:spPr>
          <a:xfrm>
            <a:off x="164085" y="6056336"/>
            <a:ext cx="4849044" cy="1183602"/>
          </a:xfrm>
        </p:spPr>
        <p:txBody>
          <a:bodyPr>
            <a:normAutofit/>
          </a:bodyPr>
          <a:lstStyle/>
          <a:p>
            <a:pPr algn="l"/>
            <a:r>
              <a:rPr lang="en-US" sz="2000" dirty="0">
                <a:solidFill>
                  <a:srgbClr val="FFFFFF"/>
                </a:solidFill>
              </a:rPr>
              <a:t>Presented by </a:t>
            </a:r>
          </a:p>
          <a:p>
            <a:pPr algn="l"/>
            <a:r>
              <a:rPr lang="en-US" sz="2000" dirty="0">
                <a:solidFill>
                  <a:srgbClr val="FFFFFF"/>
                </a:solidFill>
              </a:rPr>
              <a:t>Evan E. Ozmat, MS</a:t>
            </a:r>
          </a:p>
        </p:txBody>
      </p:sp>
      <p:sp>
        <p:nvSpPr>
          <p:cNvPr id="30" name="Rectangle 29">
            <a:extLst>
              <a:ext uri="{FF2B5EF4-FFF2-40B4-BE49-F238E27FC236}">
                <a16:creationId xmlns:a16="http://schemas.microsoft.com/office/drawing/2014/main" id="{6E63D1A5-FD49-4756-F62E-786C34E63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06736" y="-7619"/>
            <a:ext cx="995654" cy="6918113"/>
          </a:xfrm>
          <a:prstGeom prst="rect">
            <a:avLst/>
          </a:prstGeom>
          <a:gradFill flip="none" rotWithShape="1">
            <a:gsLst>
              <a:gs pos="0">
                <a:schemeClr val="accent5">
                  <a:alpha val="68000"/>
                </a:schemeClr>
              </a:gs>
              <a:gs pos="37000">
                <a:schemeClr val="accent5">
                  <a:alpha val="0"/>
                </a:schemeClr>
              </a:gs>
            </a:gsLst>
            <a:lin ang="10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4046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B1EF7-1C60-4AE4-4E67-62C8DBD53116}"/>
              </a:ext>
            </a:extLst>
          </p:cNvPr>
          <p:cNvSpPr>
            <a:spLocks noGrp="1"/>
          </p:cNvSpPr>
          <p:nvPr>
            <p:ph type="title"/>
          </p:nvPr>
        </p:nvSpPr>
        <p:spPr>
          <a:xfrm>
            <a:off x="587896" y="294538"/>
            <a:ext cx="9895951" cy="1033669"/>
          </a:xfrm>
        </p:spPr>
        <p:txBody>
          <a:bodyPr>
            <a:normAutofit/>
          </a:bodyPr>
          <a:lstStyle/>
          <a:p>
            <a:r>
              <a:rPr lang="en-US" sz="4000" b="1" dirty="0">
                <a:solidFill>
                  <a:srgbClr val="FFFFFF"/>
                </a:solidFill>
              </a:rPr>
              <a:t>Assumptions of MLR</a:t>
            </a:r>
          </a:p>
        </p:txBody>
      </p:sp>
      <p:sp>
        <p:nvSpPr>
          <p:cNvPr id="3" name="Content Placeholder 2">
            <a:extLst>
              <a:ext uri="{FF2B5EF4-FFF2-40B4-BE49-F238E27FC236}">
                <a16:creationId xmlns:a16="http://schemas.microsoft.com/office/drawing/2014/main" id="{6EA53412-D286-CCE6-B9A5-8B0AC6B7C909}"/>
              </a:ext>
            </a:extLst>
          </p:cNvPr>
          <p:cNvSpPr>
            <a:spLocks noGrp="1"/>
          </p:cNvSpPr>
          <p:nvPr>
            <p:ph idx="1"/>
          </p:nvPr>
        </p:nvSpPr>
        <p:spPr>
          <a:xfrm>
            <a:off x="587896" y="1891970"/>
            <a:ext cx="8026716" cy="5351645"/>
          </a:xfrm>
        </p:spPr>
        <p:txBody>
          <a:bodyPr anchor="ctr">
            <a:noAutofit/>
          </a:bodyPr>
          <a:lstStyle/>
          <a:p>
            <a:r>
              <a:rPr lang="en-US" sz="2000" b="1" dirty="0"/>
              <a:t>Why Are Assumptions Important?</a:t>
            </a:r>
          </a:p>
          <a:p>
            <a:pPr lvl="1"/>
            <a:r>
              <a:rPr lang="en-US" sz="2000" dirty="0"/>
              <a:t>Ensures accurate interpretation of results</a:t>
            </a:r>
          </a:p>
          <a:p>
            <a:pPr lvl="1"/>
            <a:r>
              <a:rPr lang="en-US" sz="2000" dirty="0"/>
              <a:t>Violations can lead to biased estimates or incorrect conclusions</a:t>
            </a:r>
          </a:p>
          <a:p>
            <a:pPr marL="0" indent="0">
              <a:buNone/>
            </a:pPr>
            <a:r>
              <a:rPr lang="en-US" sz="2000" b="1" u="sng" dirty="0"/>
              <a:t>Assumptions of MLR</a:t>
            </a:r>
          </a:p>
          <a:p>
            <a:pPr marL="514350" indent="-514350">
              <a:buFont typeface="+mj-lt"/>
              <a:buAutoNum type="arabicPeriod"/>
            </a:pPr>
            <a:r>
              <a:rPr lang="en-US" sz="2000" dirty="0"/>
              <a:t>Independence of Observations (one row of data per participant)</a:t>
            </a:r>
          </a:p>
          <a:p>
            <a:pPr marL="514350" indent="-514350">
              <a:buFont typeface="+mj-lt"/>
              <a:buAutoNum type="arabicPeriod"/>
            </a:pPr>
            <a:r>
              <a:rPr lang="en-US" sz="2000" dirty="0"/>
              <a:t>No Measurement Error (validated instruments)</a:t>
            </a:r>
          </a:p>
          <a:p>
            <a:pPr marL="514350" indent="-514350">
              <a:buFont typeface="+mj-lt"/>
              <a:buAutoNum type="arabicPeriod"/>
            </a:pPr>
            <a:r>
              <a:rPr lang="en-US" sz="2000" dirty="0"/>
              <a:t>Correct Model Specification </a:t>
            </a:r>
          </a:p>
          <a:p>
            <a:pPr marL="514350" indent="-514350">
              <a:buFont typeface="+mj-lt"/>
              <a:buAutoNum type="arabicPeriod"/>
            </a:pPr>
            <a:r>
              <a:rPr lang="en-US" sz="2000" dirty="0"/>
              <a:t>Linearity (each predictor)</a:t>
            </a:r>
          </a:p>
          <a:p>
            <a:pPr marL="514350" indent="-514350">
              <a:buFont typeface="+mj-lt"/>
              <a:buAutoNum type="arabicPeriod"/>
            </a:pPr>
            <a:r>
              <a:rPr lang="en-US" sz="2000" dirty="0"/>
              <a:t>Homoskedasticity (Equal Variance of Residuals) </a:t>
            </a:r>
          </a:p>
          <a:p>
            <a:pPr marL="514350" indent="-514350">
              <a:buFont typeface="+mj-lt"/>
              <a:buAutoNum type="arabicPeriod"/>
            </a:pPr>
            <a:r>
              <a:rPr lang="en-US" sz="2000" dirty="0"/>
              <a:t>Independence of Residuals</a:t>
            </a:r>
          </a:p>
          <a:p>
            <a:pPr marL="514350" indent="-514350">
              <a:buFont typeface="+mj-lt"/>
              <a:buAutoNum type="arabicPeriod"/>
            </a:pPr>
            <a:r>
              <a:rPr lang="en-US" sz="2000" dirty="0"/>
              <a:t>Normally Distributed Residuals</a:t>
            </a:r>
          </a:p>
          <a:p>
            <a:pPr marL="514350" indent="-514350">
              <a:buFont typeface="+mj-lt"/>
              <a:buAutoNum type="arabicPeriod"/>
            </a:pPr>
            <a:r>
              <a:rPr lang="en-US" sz="2000" dirty="0"/>
              <a:t>No Multicollinearity</a:t>
            </a:r>
          </a:p>
          <a:p>
            <a:pPr marL="514350" indent="-514350">
              <a:buFont typeface="+mj-lt"/>
              <a:buAutoNum type="arabicPeriod"/>
            </a:pPr>
            <a:r>
              <a:rPr lang="en-US" sz="2000" dirty="0"/>
              <a:t>No Influential Outliers</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169752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3C59847-55D8-ED9D-80B8-C32F5F53EA86}"/>
              </a:ext>
            </a:extLst>
          </p:cNvPr>
          <p:cNvPicPr>
            <a:picLocks noChangeAspect="1"/>
          </p:cNvPicPr>
          <p:nvPr/>
        </p:nvPicPr>
        <p:blipFill>
          <a:blip r:embed="rId3">
            <a:duotone>
              <a:schemeClr val="bg2">
                <a:shade val="45000"/>
                <a:satMod val="135000"/>
              </a:schemeClr>
              <a:prstClr val="white"/>
            </a:duotone>
          </a:blip>
          <a:srcRect t="1573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C69E08F2-364C-6603-95E7-8B6D674A34D0}"/>
              </a:ext>
            </a:extLst>
          </p:cNvPr>
          <p:cNvSpPr>
            <a:spLocks noGrp="1"/>
          </p:cNvSpPr>
          <p:nvPr>
            <p:ph type="title"/>
          </p:nvPr>
        </p:nvSpPr>
        <p:spPr>
          <a:xfrm>
            <a:off x="206542" y="0"/>
            <a:ext cx="10515600" cy="1325563"/>
          </a:xfrm>
        </p:spPr>
        <p:txBody>
          <a:bodyPr>
            <a:normAutofit/>
          </a:bodyPr>
          <a:lstStyle/>
          <a:p>
            <a:r>
              <a:rPr lang="en-US" b="1" dirty="0"/>
              <a:t>What You’ll Learn Today</a:t>
            </a:r>
          </a:p>
        </p:txBody>
      </p:sp>
      <p:graphicFrame>
        <p:nvGraphicFramePr>
          <p:cNvPr id="5" name="Content Placeholder 2">
            <a:extLst>
              <a:ext uri="{FF2B5EF4-FFF2-40B4-BE49-F238E27FC236}">
                <a16:creationId xmlns:a16="http://schemas.microsoft.com/office/drawing/2014/main" id="{7D2A5B10-17C6-9DC4-6AF3-1322EC02318C}"/>
              </a:ext>
            </a:extLst>
          </p:cNvPr>
          <p:cNvGraphicFramePr>
            <a:graphicFrameLocks noGrp="1"/>
          </p:cNvGraphicFramePr>
          <p:nvPr>
            <p:ph idx="1"/>
            <p:extLst>
              <p:ext uri="{D42A27DB-BD31-4B8C-83A1-F6EECF244321}">
                <p14:modId xmlns:p14="http://schemas.microsoft.com/office/powerpoint/2010/main" val="952345575"/>
              </p:ext>
            </p:extLst>
          </p:nvPr>
        </p:nvGraphicFramePr>
        <p:xfrm>
          <a:off x="206542" y="1721018"/>
          <a:ext cx="11778916" cy="49387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95016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16A36-3AA6-6D60-E4D3-3526066C8382}"/>
              </a:ext>
            </a:extLst>
          </p:cNvPr>
          <p:cNvSpPr>
            <a:spLocks noGrp="1"/>
          </p:cNvSpPr>
          <p:nvPr>
            <p:ph type="title"/>
          </p:nvPr>
        </p:nvSpPr>
        <p:spPr>
          <a:xfrm>
            <a:off x="558135" y="1138036"/>
            <a:ext cx="3725107" cy="1402470"/>
          </a:xfrm>
        </p:spPr>
        <p:txBody>
          <a:bodyPr anchor="t">
            <a:normAutofit/>
          </a:bodyPr>
          <a:lstStyle/>
          <a:p>
            <a:r>
              <a:rPr lang="en-US" sz="3200" b="1" dirty="0"/>
              <a:t>Categories of </a:t>
            </a:r>
            <a:br>
              <a:rPr lang="en-US" sz="3200" b="1" dirty="0"/>
            </a:br>
            <a:r>
              <a:rPr lang="en-US" sz="3200" b="1" dirty="0"/>
              <a:t>Missing Data</a:t>
            </a:r>
            <a:endParaRPr lang="en-US" sz="3200" dirty="0"/>
          </a:p>
        </p:txBody>
      </p:sp>
      <p:cxnSp>
        <p:nvCxnSpPr>
          <p:cNvPr id="10" name="Straight Connector 9">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7E1F239-6F31-D457-23F7-21A58F72A80C}"/>
              </a:ext>
            </a:extLst>
          </p:cNvPr>
          <p:cNvSpPr>
            <a:spLocks noGrp="1"/>
          </p:cNvSpPr>
          <p:nvPr>
            <p:ph idx="1"/>
          </p:nvPr>
        </p:nvSpPr>
        <p:spPr>
          <a:xfrm>
            <a:off x="394506" y="2540506"/>
            <a:ext cx="5167162" cy="3591207"/>
          </a:xfrm>
        </p:spPr>
        <p:txBody>
          <a:bodyPr>
            <a:normAutofit/>
          </a:bodyPr>
          <a:lstStyle/>
          <a:p>
            <a:r>
              <a:rPr lang="en-US" sz="2000" b="1" dirty="0"/>
              <a:t>Missing Completely at Random (MCAR)</a:t>
            </a:r>
          </a:p>
          <a:p>
            <a:pPr lvl="1"/>
            <a:r>
              <a:rPr lang="en-US" sz="2000" dirty="0"/>
              <a:t>Mechanism: Random</a:t>
            </a:r>
            <a:br>
              <a:rPr lang="en-US" sz="2000" dirty="0"/>
            </a:br>
            <a:endParaRPr lang="en-US" sz="2000" b="1" dirty="0"/>
          </a:p>
          <a:p>
            <a:r>
              <a:rPr lang="en-US" sz="2000" b="1" dirty="0"/>
              <a:t>Missing at Random (MAR)</a:t>
            </a:r>
          </a:p>
          <a:p>
            <a:pPr lvl="1"/>
            <a:r>
              <a:rPr lang="en-US" sz="2000" dirty="0"/>
              <a:t>Mechanism: Systematic but Conditional</a:t>
            </a:r>
            <a:br>
              <a:rPr lang="en-US" sz="2000" dirty="0"/>
            </a:br>
            <a:endParaRPr lang="en-US" sz="2000" b="1" dirty="0"/>
          </a:p>
          <a:p>
            <a:r>
              <a:rPr lang="en-US" sz="2000" b="1" dirty="0"/>
              <a:t>Missing Not at Random (MNAR)</a:t>
            </a:r>
          </a:p>
          <a:p>
            <a:pPr lvl="1"/>
            <a:r>
              <a:rPr lang="en-US" sz="2000" dirty="0"/>
              <a:t>Mechanism: Systematic and Non-Ignorable</a:t>
            </a:r>
            <a:endParaRPr lang="en-US" sz="2000" b="1" dirty="0"/>
          </a:p>
          <a:p>
            <a:endParaRPr lang="en-US" sz="2000" dirty="0"/>
          </a:p>
        </p:txBody>
      </p:sp>
      <p:pic>
        <p:nvPicPr>
          <p:cNvPr id="5" name="Picture 4" descr="Top view of a wooden puzzle">
            <a:extLst>
              <a:ext uri="{FF2B5EF4-FFF2-40B4-BE49-F238E27FC236}">
                <a16:creationId xmlns:a16="http://schemas.microsoft.com/office/drawing/2014/main" id="{2EAAFE97-C90F-8B55-BE05-8462D42A8C43}"/>
              </a:ext>
            </a:extLst>
          </p:cNvPr>
          <p:cNvPicPr>
            <a:picLocks noChangeAspect="1"/>
          </p:cNvPicPr>
          <p:nvPr/>
        </p:nvPicPr>
        <p:blipFill>
          <a:blip r:embed="rId3">
            <a:extLst>
              <a:ext uri="{28A0092B-C50C-407E-A947-70E740481C1C}">
                <a14:useLocalDpi xmlns:a14="http://schemas.microsoft.com/office/drawing/2010/main" val="0"/>
              </a:ext>
            </a:extLst>
          </a:blip>
          <a:srcRect l="36336" r="-1" b="-1"/>
          <a:stretch/>
        </p:blipFill>
        <p:spPr>
          <a:xfrm>
            <a:off x="5650992" y="10"/>
            <a:ext cx="6541008" cy="6857990"/>
          </a:xfrm>
          <a:prstGeom prst="rect">
            <a:avLst/>
          </a:prstGeom>
        </p:spPr>
      </p:pic>
    </p:spTree>
    <p:extLst>
      <p:ext uri="{BB962C8B-B14F-4D97-AF65-F5344CB8AC3E}">
        <p14:creationId xmlns:p14="http://schemas.microsoft.com/office/powerpoint/2010/main" val="3659417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powder blust">
            <a:extLst>
              <a:ext uri="{FF2B5EF4-FFF2-40B4-BE49-F238E27FC236}">
                <a16:creationId xmlns:a16="http://schemas.microsoft.com/office/drawing/2014/main" id="{73558A6C-B36A-3227-EC6E-0C58E931E5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474044" y="1140040"/>
            <a:ext cx="6857998" cy="4577918"/>
          </a:xfrm>
          <a:prstGeom prst="rect">
            <a:avLst/>
          </a:prstGeom>
        </p:spPr>
      </p:pic>
      <p:sp>
        <p:nvSpPr>
          <p:cNvPr id="2" name="Title 1">
            <a:extLst>
              <a:ext uri="{FF2B5EF4-FFF2-40B4-BE49-F238E27FC236}">
                <a16:creationId xmlns:a16="http://schemas.microsoft.com/office/drawing/2014/main" id="{578EE0A3-ED7B-23E0-A8BE-3B3902F46DC2}"/>
              </a:ext>
            </a:extLst>
          </p:cNvPr>
          <p:cNvSpPr>
            <a:spLocks noGrp="1"/>
          </p:cNvSpPr>
          <p:nvPr>
            <p:ph type="title"/>
          </p:nvPr>
        </p:nvSpPr>
        <p:spPr>
          <a:xfrm>
            <a:off x="593959" y="384375"/>
            <a:ext cx="7131518" cy="1325563"/>
          </a:xfrm>
        </p:spPr>
        <p:txBody>
          <a:bodyPr>
            <a:normAutofit/>
          </a:bodyPr>
          <a:lstStyle/>
          <a:p>
            <a:r>
              <a:rPr lang="en-US" sz="4000" b="1" dirty="0"/>
              <a:t>Missing Completely at Random (MCAR)</a:t>
            </a:r>
          </a:p>
        </p:txBody>
      </p:sp>
      <p:sp>
        <p:nvSpPr>
          <p:cNvPr id="3" name="Content Placeholder 2">
            <a:extLst>
              <a:ext uri="{FF2B5EF4-FFF2-40B4-BE49-F238E27FC236}">
                <a16:creationId xmlns:a16="http://schemas.microsoft.com/office/drawing/2014/main" id="{791D1B9D-D1FF-D584-AE77-D1968D03D7B0}"/>
              </a:ext>
            </a:extLst>
          </p:cNvPr>
          <p:cNvSpPr>
            <a:spLocks noGrp="1"/>
          </p:cNvSpPr>
          <p:nvPr>
            <p:ph idx="1"/>
          </p:nvPr>
        </p:nvSpPr>
        <p:spPr>
          <a:xfrm>
            <a:off x="593959" y="2249137"/>
            <a:ext cx="7620000" cy="4351338"/>
          </a:xfrm>
        </p:spPr>
        <p:txBody>
          <a:bodyPr>
            <a:normAutofit lnSpcReduction="10000"/>
          </a:bodyPr>
          <a:lstStyle/>
          <a:p>
            <a:r>
              <a:rPr lang="en-US" b="1" dirty="0"/>
              <a:t>Mechanism: Random</a:t>
            </a:r>
          </a:p>
          <a:p>
            <a:pPr lvl="1"/>
            <a:r>
              <a:rPr lang="en-US" dirty="0"/>
              <a:t>Missingness is independent of both observed and unobserved data.</a:t>
            </a:r>
          </a:p>
          <a:p>
            <a:pPr lvl="1"/>
            <a:r>
              <a:rPr lang="en-US" dirty="0"/>
              <a:t>No pattern to the missingness—it's purely random.</a:t>
            </a:r>
          </a:p>
          <a:p>
            <a:r>
              <a:rPr lang="en-US" b="1" dirty="0"/>
              <a:t>Test:</a:t>
            </a:r>
          </a:p>
          <a:p>
            <a:pPr lvl="1"/>
            <a:r>
              <a:rPr lang="en-US" b="1" dirty="0"/>
              <a:t>Little’s MCAR Test </a:t>
            </a:r>
          </a:p>
          <a:p>
            <a:pPr marL="1200150" lvl="2" indent="-285750"/>
            <a:r>
              <a:rPr lang="en-US" b="1" dirty="0"/>
              <a:t>Significant result?</a:t>
            </a:r>
            <a:r>
              <a:rPr lang="en-US" dirty="0"/>
              <a:t> Missing data is </a:t>
            </a:r>
            <a:r>
              <a:rPr lang="en-US" b="1" dirty="0"/>
              <a:t>NOT MCAR</a:t>
            </a:r>
            <a:r>
              <a:rPr lang="en-US" dirty="0"/>
              <a:t>.</a:t>
            </a:r>
          </a:p>
          <a:p>
            <a:pPr marL="1200150" lvl="2" indent="-285750"/>
            <a:r>
              <a:rPr lang="en-US" b="1" dirty="0"/>
              <a:t>Non-significant result?</a:t>
            </a:r>
            <a:r>
              <a:rPr lang="en-US" dirty="0"/>
              <a:t> Missing data is </a:t>
            </a:r>
            <a:r>
              <a:rPr lang="en-US" b="1" dirty="0"/>
              <a:t>MCAR</a:t>
            </a:r>
            <a:r>
              <a:rPr lang="en-US" dirty="0"/>
              <a:t>.</a:t>
            </a:r>
          </a:p>
          <a:p>
            <a:r>
              <a:rPr lang="en-US" b="1" dirty="0"/>
              <a:t>Handling Procedures:</a:t>
            </a:r>
          </a:p>
          <a:p>
            <a:pPr lvl="1"/>
            <a:r>
              <a:rPr lang="en-US" dirty="0"/>
              <a:t>List-wise Deletion</a:t>
            </a:r>
          </a:p>
          <a:p>
            <a:pPr lvl="1"/>
            <a:r>
              <a:rPr lang="en-US" dirty="0"/>
              <a:t>Multiple Imputation</a:t>
            </a:r>
          </a:p>
          <a:p>
            <a:endParaRPr lang="en-US" dirty="0"/>
          </a:p>
        </p:txBody>
      </p:sp>
    </p:spTree>
    <p:extLst>
      <p:ext uri="{BB962C8B-B14F-4D97-AF65-F5344CB8AC3E}">
        <p14:creationId xmlns:p14="http://schemas.microsoft.com/office/powerpoint/2010/main" val="86585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A2E1B-FEF2-8EDD-2E81-82534B8AD31B}"/>
              </a:ext>
            </a:extLst>
          </p:cNvPr>
          <p:cNvSpPr>
            <a:spLocks noGrp="1"/>
          </p:cNvSpPr>
          <p:nvPr>
            <p:ph type="title"/>
          </p:nvPr>
        </p:nvSpPr>
        <p:spPr>
          <a:xfrm>
            <a:off x="762000" y="1138036"/>
            <a:ext cx="5586549" cy="1402470"/>
          </a:xfrm>
        </p:spPr>
        <p:txBody>
          <a:bodyPr anchor="t">
            <a:normAutofit/>
          </a:bodyPr>
          <a:lstStyle/>
          <a:p>
            <a:r>
              <a:rPr lang="en-US" sz="4000" b="1" dirty="0"/>
              <a:t>Missing at Random (MAR)</a:t>
            </a:r>
          </a:p>
        </p:txBody>
      </p:sp>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F067200-0B83-0DB3-79FF-F83AD5C6C8B8}"/>
              </a:ext>
            </a:extLst>
          </p:cNvPr>
          <p:cNvSpPr>
            <a:spLocks noGrp="1"/>
          </p:cNvSpPr>
          <p:nvPr>
            <p:ph idx="1"/>
          </p:nvPr>
        </p:nvSpPr>
        <p:spPr>
          <a:xfrm>
            <a:off x="762000" y="2551176"/>
            <a:ext cx="5886994" cy="3591207"/>
          </a:xfrm>
        </p:spPr>
        <p:txBody>
          <a:bodyPr>
            <a:noAutofit/>
          </a:bodyPr>
          <a:lstStyle/>
          <a:p>
            <a:r>
              <a:rPr lang="en-US" sz="1800" b="1" dirty="0"/>
              <a:t>Mechanism: Systematic but Conditional</a:t>
            </a:r>
          </a:p>
          <a:p>
            <a:pPr lvl="1"/>
            <a:r>
              <a:rPr lang="en-US" sz="1800" dirty="0"/>
              <a:t>Missingness depends on observed data but not on the missing values themselves</a:t>
            </a:r>
            <a:br>
              <a:rPr lang="en-US" sz="1800" dirty="0"/>
            </a:br>
            <a:endParaRPr lang="en-US" sz="1800" dirty="0"/>
          </a:p>
          <a:p>
            <a:r>
              <a:rPr lang="en-US" sz="1800" b="1" dirty="0"/>
              <a:t>Test:</a:t>
            </a:r>
          </a:p>
          <a:p>
            <a:pPr lvl="1"/>
            <a:r>
              <a:rPr lang="en-US" sz="1800" dirty="0"/>
              <a:t>Logistic Regression </a:t>
            </a:r>
          </a:p>
          <a:p>
            <a:pPr lvl="1"/>
            <a:r>
              <a:rPr lang="en-US" sz="1800" dirty="0"/>
              <a:t>Predicting Missingness Using Observed Variables </a:t>
            </a:r>
          </a:p>
          <a:p>
            <a:pPr marL="742950" lvl="1" indent="-285750">
              <a:buFont typeface="Arial" panose="020B0604020202020204" pitchFamily="34" charset="0"/>
              <a:buChar char="•"/>
            </a:pPr>
            <a:r>
              <a:rPr lang="en-US" sz="1800" b="1" dirty="0"/>
              <a:t>Significant intercept &amp; slopes?</a:t>
            </a:r>
            <a:r>
              <a:rPr lang="en-US" sz="1800" dirty="0"/>
              <a:t> Data is </a:t>
            </a:r>
            <a:r>
              <a:rPr lang="en-US" sz="1800" b="1" dirty="0"/>
              <a:t>MAR</a:t>
            </a:r>
            <a:br>
              <a:rPr lang="en-US" sz="1800" b="1" dirty="0"/>
            </a:br>
            <a:endParaRPr lang="en-US" sz="1800" dirty="0"/>
          </a:p>
          <a:p>
            <a:r>
              <a:rPr lang="en-US" sz="1800" b="1" dirty="0"/>
              <a:t>Handling Procedures:</a:t>
            </a:r>
          </a:p>
          <a:p>
            <a:pPr lvl="1"/>
            <a:r>
              <a:rPr lang="en-US" sz="1800" dirty="0"/>
              <a:t>Multiple Imputation</a:t>
            </a:r>
          </a:p>
          <a:p>
            <a:pPr lvl="1"/>
            <a:r>
              <a:rPr lang="en-US" sz="1800" dirty="0"/>
              <a:t>Full Information Maximum Likelihood (FIML)</a:t>
            </a:r>
          </a:p>
          <a:p>
            <a:endParaRPr lang="en-US" sz="1800" dirty="0"/>
          </a:p>
        </p:txBody>
      </p:sp>
      <p:pic>
        <p:nvPicPr>
          <p:cNvPr id="5" name="Picture 4" descr="Water droplet on a petal">
            <a:extLst>
              <a:ext uri="{FF2B5EF4-FFF2-40B4-BE49-F238E27FC236}">
                <a16:creationId xmlns:a16="http://schemas.microsoft.com/office/drawing/2014/main" id="{C362A36C-ECE7-2DD6-2A03-039E1BDE0DB8}"/>
              </a:ext>
            </a:extLst>
          </p:cNvPr>
          <p:cNvPicPr>
            <a:picLocks noChangeAspect="1"/>
          </p:cNvPicPr>
          <p:nvPr/>
        </p:nvPicPr>
        <p:blipFill>
          <a:blip r:embed="rId3"/>
          <a:srcRect l="26352" r="19998"/>
          <a:stretch/>
        </p:blipFill>
        <p:spPr>
          <a:xfrm>
            <a:off x="7662672" y="10"/>
            <a:ext cx="6541008" cy="6857990"/>
          </a:xfrm>
          <a:prstGeom prst="rect">
            <a:avLst/>
          </a:prstGeom>
        </p:spPr>
      </p:pic>
    </p:spTree>
    <p:extLst>
      <p:ext uri="{BB962C8B-B14F-4D97-AF65-F5344CB8AC3E}">
        <p14:creationId xmlns:p14="http://schemas.microsoft.com/office/powerpoint/2010/main" val="928984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3F85CF-9CB4-E772-B750-5DA12D51B1BD}"/>
              </a:ext>
            </a:extLst>
          </p:cNvPr>
          <p:cNvSpPr>
            <a:spLocks noGrp="1"/>
          </p:cNvSpPr>
          <p:nvPr>
            <p:ph type="title"/>
          </p:nvPr>
        </p:nvSpPr>
        <p:spPr>
          <a:xfrm>
            <a:off x="761803" y="350196"/>
            <a:ext cx="5327370" cy="1624520"/>
          </a:xfrm>
        </p:spPr>
        <p:txBody>
          <a:bodyPr anchor="ctr">
            <a:normAutofit/>
          </a:bodyPr>
          <a:lstStyle/>
          <a:p>
            <a:r>
              <a:rPr lang="en-US" sz="4000" b="1" dirty="0"/>
              <a:t>Missing Not at Random (MNAR)</a:t>
            </a:r>
          </a:p>
        </p:txBody>
      </p:sp>
      <p:sp>
        <p:nvSpPr>
          <p:cNvPr id="3" name="Content Placeholder 2">
            <a:extLst>
              <a:ext uri="{FF2B5EF4-FFF2-40B4-BE49-F238E27FC236}">
                <a16:creationId xmlns:a16="http://schemas.microsoft.com/office/drawing/2014/main" id="{9D0F2107-CD62-D9B9-45A6-F6970D2D8857}"/>
              </a:ext>
            </a:extLst>
          </p:cNvPr>
          <p:cNvSpPr>
            <a:spLocks noGrp="1"/>
          </p:cNvSpPr>
          <p:nvPr>
            <p:ph idx="1"/>
          </p:nvPr>
        </p:nvSpPr>
        <p:spPr>
          <a:xfrm>
            <a:off x="111974" y="3030583"/>
            <a:ext cx="6355377" cy="3613149"/>
          </a:xfrm>
        </p:spPr>
        <p:txBody>
          <a:bodyPr anchor="ctr">
            <a:noAutofit/>
          </a:bodyPr>
          <a:lstStyle/>
          <a:p>
            <a:r>
              <a:rPr lang="en-US" sz="1800" b="1" dirty="0"/>
              <a:t>Mechanism: Systematic and Non-Ignorable</a:t>
            </a:r>
          </a:p>
          <a:p>
            <a:pPr lvl="1"/>
            <a:r>
              <a:rPr lang="en-US" sz="1800" dirty="0"/>
              <a:t>Missingness depends on the unobserved data</a:t>
            </a:r>
            <a:br>
              <a:rPr lang="en-US" sz="1800" dirty="0"/>
            </a:br>
            <a:endParaRPr lang="en-US" sz="1800" dirty="0"/>
          </a:p>
          <a:p>
            <a:r>
              <a:rPr lang="en-US" sz="1800" b="1" dirty="0"/>
              <a:t>Test:</a:t>
            </a:r>
          </a:p>
          <a:p>
            <a:pPr lvl="1"/>
            <a:r>
              <a:rPr lang="en-US" sz="1800" dirty="0"/>
              <a:t>Logistic Regression </a:t>
            </a:r>
          </a:p>
          <a:p>
            <a:pPr lvl="2"/>
            <a:r>
              <a:rPr lang="en-US" sz="1800" dirty="0"/>
              <a:t>Predicting Missingness Using Observed Variables </a:t>
            </a:r>
          </a:p>
          <a:p>
            <a:pPr marL="1200150" lvl="2" indent="-285750"/>
            <a:r>
              <a:rPr lang="en-US" sz="1800" b="1" dirty="0"/>
              <a:t>Significant intercept ONLY?</a:t>
            </a:r>
            <a:r>
              <a:rPr lang="en-US" sz="1800" dirty="0"/>
              <a:t> Data is </a:t>
            </a:r>
            <a:r>
              <a:rPr lang="en-US" sz="1800" b="1" dirty="0"/>
              <a:t>MNAR</a:t>
            </a:r>
            <a:r>
              <a:rPr lang="en-US" sz="1800" dirty="0"/>
              <a:t>.</a:t>
            </a:r>
          </a:p>
          <a:p>
            <a:pPr marL="1200150" lvl="2" indent="-285750"/>
            <a:r>
              <a:rPr lang="en-US" sz="1800" dirty="0"/>
              <a:t>Sensitivity analyses to assess potential biases.</a:t>
            </a:r>
            <a:br>
              <a:rPr lang="en-US" sz="1800" dirty="0"/>
            </a:br>
            <a:endParaRPr lang="en-US" sz="1800" dirty="0"/>
          </a:p>
          <a:p>
            <a:r>
              <a:rPr lang="en-US" sz="1800" b="1" dirty="0"/>
              <a:t>Handling Procedures:</a:t>
            </a:r>
          </a:p>
          <a:p>
            <a:pPr lvl="1"/>
            <a:r>
              <a:rPr lang="en-US" sz="1800" dirty="0"/>
              <a:t>Pattern-mixture models</a:t>
            </a:r>
          </a:p>
          <a:p>
            <a:pPr lvl="1"/>
            <a:r>
              <a:rPr lang="en-US" sz="1800" dirty="0"/>
              <a:t>Selection models</a:t>
            </a:r>
          </a:p>
          <a:p>
            <a:pPr lvl="1"/>
            <a:r>
              <a:rPr lang="en-US" sz="1800" dirty="0"/>
              <a:t>Sensitivity analysis</a:t>
            </a:r>
          </a:p>
          <a:p>
            <a:endParaRPr lang="en-US" sz="1800" dirty="0"/>
          </a:p>
        </p:txBody>
      </p:sp>
      <p:pic>
        <p:nvPicPr>
          <p:cNvPr id="5" name="Picture 4" descr="Complex math formulas on a blackboard">
            <a:extLst>
              <a:ext uri="{FF2B5EF4-FFF2-40B4-BE49-F238E27FC236}">
                <a16:creationId xmlns:a16="http://schemas.microsoft.com/office/drawing/2014/main" id="{8212D7FC-8BA0-CC9F-E420-467901B9502D}"/>
              </a:ext>
            </a:extLst>
          </p:cNvPr>
          <p:cNvPicPr>
            <a:picLocks noChangeAspect="1"/>
          </p:cNvPicPr>
          <p:nvPr/>
        </p:nvPicPr>
        <p:blipFill>
          <a:blip r:embed="rId3"/>
          <a:srcRect l="24481" r="10557" b="-1"/>
          <a:stretch/>
        </p:blipFill>
        <p:spPr>
          <a:xfrm>
            <a:off x="6579326" y="0"/>
            <a:ext cx="6102825" cy="6858000"/>
          </a:xfrm>
          <a:prstGeom prst="rect">
            <a:avLst/>
          </a:prstGeom>
        </p:spPr>
      </p:pic>
    </p:spTree>
    <p:extLst>
      <p:ext uri="{BB962C8B-B14F-4D97-AF65-F5344CB8AC3E}">
        <p14:creationId xmlns:p14="http://schemas.microsoft.com/office/powerpoint/2010/main" val="1549313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5859-6316-517B-BAD8-1E2F2DB218D1}"/>
              </a:ext>
            </a:extLst>
          </p:cNvPr>
          <p:cNvSpPr>
            <a:spLocks noGrp="1"/>
          </p:cNvSpPr>
          <p:nvPr>
            <p:ph type="title"/>
          </p:nvPr>
        </p:nvSpPr>
        <p:spPr>
          <a:xfrm>
            <a:off x="8089602" y="-327014"/>
            <a:ext cx="3369234" cy="1616203"/>
          </a:xfrm>
        </p:spPr>
        <p:txBody>
          <a:bodyPr anchor="b">
            <a:normAutofit/>
          </a:bodyPr>
          <a:lstStyle/>
          <a:p>
            <a:pPr algn="ctr"/>
            <a:r>
              <a:rPr lang="en-US" sz="4000" b="1" dirty="0"/>
              <a:t>Missing Data Takeaways</a:t>
            </a:r>
          </a:p>
        </p:txBody>
      </p:sp>
      <p:pic>
        <p:nvPicPr>
          <p:cNvPr id="5" name="Picture 4" descr="White puzzle with one red piece">
            <a:extLst>
              <a:ext uri="{FF2B5EF4-FFF2-40B4-BE49-F238E27FC236}">
                <a16:creationId xmlns:a16="http://schemas.microsoft.com/office/drawing/2014/main" id="{6EE0E310-6BA3-370A-47BE-031DF673AD65}"/>
              </a:ext>
            </a:extLst>
          </p:cNvPr>
          <p:cNvPicPr>
            <a:picLocks noChangeAspect="1"/>
          </p:cNvPicPr>
          <p:nvPr/>
        </p:nvPicPr>
        <p:blipFill>
          <a:blip r:embed="rId3">
            <a:extLst>
              <a:ext uri="{28A0092B-C50C-407E-A947-70E740481C1C}">
                <a14:useLocalDpi xmlns:a14="http://schemas.microsoft.com/office/drawing/2010/main" val="0"/>
              </a:ext>
            </a:extLst>
          </a:blip>
          <a:srcRect l="20498" r="18887"/>
          <a:stretch/>
        </p:blipFill>
        <p:spPr>
          <a:xfrm>
            <a:off x="20" y="10"/>
            <a:ext cx="7390243" cy="6857990"/>
          </a:xfrm>
          <a:prstGeom prst="rect">
            <a:avLst/>
          </a:prstGeom>
        </p:spPr>
      </p:pic>
      <p:sp>
        <p:nvSpPr>
          <p:cNvPr id="27" name="Rectangle 26">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79677" y="2347416"/>
            <a:ext cx="1630908" cy="7390262"/>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919061" y="1919060"/>
            <a:ext cx="6854280" cy="301615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61657" y="4425055"/>
            <a:ext cx="2928605" cy="2432945"/>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 name="Content Placeholder 2">
            <a:extLst>
              <a:ext uri="{FF2B5EF4-FFF2-40B4-BE49-F238E27FC236}">
                <a16:creationId xmlns:a16="http://schemas.microsoft.com/office/drawing/2014/main" id="{5E47EEEC-6431-0CF2-61F0-27268255AA8D}"/>
              </a:ext>
            </a:extLst>
          </p:cNvPr>
          <p:cNvSpPr>
            <a:spLocks noGrp="1"/>
          </p:cNvSpPr>
          <p:nvPr>
            <p:ph idx="1"/>
          </p:nvPr>
        </p:nvSpPr>
        <p:spPr>
          <a:xfrm>
            <a:off x="7721417" y="1404693"/>
            <a:ext cx="4317361" cy="3447832"/>
          </a:xfrm>
        </p:spPr>
        <p:txBody>
          <a:bodyPr anchor="t">
            <a:noAutofit/>
          </a:bodyPr>
          <a:lstStyle/>
          <a:p>
            <a:pPr>
              <a:buFont typeface="Arial" panose="020B0604020202020204" pitchFamily="34" charset="0"/>
              <a:buChar char="•"/>
            </a:pPr>
            <a:r>
              <a:rPr lang="en-US" sz="1800" b="1" dirty="0"/>
              <a:t>Understanding the Mechanism of Missingness</a:t>
            </a:r>
            <a:r>
              <a:rPr lang="en-US" sz="1800" dirty="0"/>
              <a:t> is essential</a:t>
            </a:r>
            <a:br>
              <a:rPr lang="en-US" sz="1800" dirty="0"/>
            </a:br>
            <a:endParaRPr lang="en-US" sz="1800" dirty="0"/>
          </a:p>
          <a:p>
            <a:pPr>
              <a:buFont typeface="Arial" panose="020B0604020202020204" pitchFamily="34" charset="0"/>
              <a:buChar char="•"/>
            </a:pPr>
            <a:r>
              <a:rPr lang="en-US" sz="1800" b="1" dirty="0"/>
              <a:t>Choosing the Right Method</a:t>
            </a:r>
            <a:r>
              <a:rPr lang="en-US" sz="1800" dirty="0"/>
              <a:t>:</a:t>
            </a:r>
          </a:p>
          <a:p>
            <a:pPr marL="742950" lvl="1" indent="-285750">
              <a:buFont typeface="Arial" panose="020B0604020202020204" pitchFamily="34" charset="0"/>
              <a:buChar char="•"/>
            </a:pPr>
            <a:r>
              <a:rPr lang="en-US" sz="1800" b="1" dirty="0"/>
              <a:t>MCAR</a:t>
            </a:r>
            <a:r>
              <a:rPr lang="en-US" sz="1800" dirty="0"/>
              <a:t>: List-wise Deletion or Multiple Imputation</a:t>
            </a:r>
          </a:p>
          <a:p>
            <a:pPr marL="742950" lvl="1" indent="-285750">
              <a:buFont typeface="Arial" panose="020B0604020202020204" pitchFamily="34" charset="0"/>
              <a:buChar char="•"/>
            </a:pPr>
            <a:r>
              <a:rPr lang="en-US" sz="1800" b="1" dirty="0"/>
              <a:t>MAR</a:t>
            </a:r>
            <a:r>
              <a:rPr lang="en-US" sz="1800" dirty="0"/>
              <a:t>: Multiple Imputation or FIML</a:t>
            </a:r>
          </a:p>
          <a:p>
            <a:pPr marL="742950" lvl="1" indent="-285750">
              <a:buFont typeface="Arial" panose="020B0604020202020204" pitchFamily="34" charset="0"/>
              <a:buChar char="•"/>
            </a:pPr>
            <a:r>
              <a:rPr lang="en-US" sz="1800" b="1" dirty="0"/>
              <a:t>MNAR</a:t>
            </a:r>
            <a:r>
              <a:rPr lang="en-US" sz="1800" dirty="0"/>
              <a:t>: Advanced techniques </a:t>
            </a:r>
            <a:br>
              <a:rPr lang="en-US" sz="1800" dirty="0"/>
            </a:br>
            <a:endParaRPr lang="en-US" sz="1800" dirty="0"/>
          </a:p>
          <a:p>
            <a:pPr marL="285750" indent="-285750"/>
            <a:r>
              <a:rPr lang="en-US" sz="1800" b="1" dirty="0"/>
              <a:t>Test for Missingness Mechanism</a:t>
            </a:r>
            <a:r>
              <a:rPr lang="en-US" sz="1800" dirty="0"/>
              <a:t>: </a:t>
            </a:r>
          </a:p>
          <a:p>
            <a:pPr marL="742950" lvl="1" indent="-285750"/>
            <a:r>
              <a:rPr lang="en-US" sz="1800" dirty="0"/>
              <a:t>Little's MCAR test &amp; logistic regression</a:t>
            </a:r>
            <a:br>
              <a:rPr lang="en-US" sz="1800" dirty="0"/>
            </a:br>
            <a:endParaRPr lang="en-US" sz="1800" dirty="0"/>
          </a:p>
          <a:p>
            <a:pPr marL="285750" indent="-285750"/>
            <a:r>
              <a:rPr lang="en-US" sz="1800" b="1" dirty="0"/>
              <a:t>Impact of Handling Missing Data</a:t>
            </a:r>
            <a:r>
              <a:rPr lang="en-US" sz="1800" dirty="0"/>
              <a:t>: </a:t>
            </a:r>
          </a:p>
          <a:p>
            <a:pPr marL="742950" lvl="1" indent="-285750"/>
            <a:r>
              <a:rPr lang="en-US" sz="1800" dirty="0"/>
              <a:t>Correct handling of missing data ensures unbiased and valid results.</a:t>
            </a:r>
          </a:p>
          <a:p>
            <a:endParaRPr lang="en-US" sz="1800" dirty="0"/>
          </a:p>
        </p:txBody>
      </p:sp>
    </p:spTree>
    <p:extLst>
      <p:ext uri="{BB962C8B-B14F-4D97-AF65-F5344CB8AC3E}">
        <p14:creationId xmlns:p14="http://schemas.microsoft.com/office/powerpoint/2010/main" val="460949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12D8A7-E22C-F467-5A5E-1B79DEBDD9C2}"/>
              </a:ext>
            </a:extLst>
          </p:cNvPr>
          <p:cNvSpPr>
            <a:spLocks noGrp="1"/>
          </p:cNvSpPr>
          <p:nvPr>
            <p:ph type="title"/>
          </p:nvPr>
        </p:nvSpPr>
        <p:spPr>
          <a:xfrm>
            <a:off x="572493" y="238539"/>
            <a:ext cx="11018520" cy="1434415"/>
          </a:xfrm>
        </p:spPr>
        <p:txBody>
          <a:bodyPr anchor="b">
            <a:normAutofit/>
          </a:bodyPr>
          <a:lstStyle/>
          <a:p>
            <a:r>
              <a:rPr lang="en-US" sz="5400" b="1" dirty="0"/>
              <a:t>Multiple Linear Regression (MLR)</a:t>
            </a:r>
          </a:p>
        </p:txBody>
      </p:sp>
      <p:sp>
        <p:nvSpPr>
          <p:cNvPr id="103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4D2FEF3-6817-686B-4B3C-803FDBE03EAB}"/>
                  </a:ext>
                </a:extLst>
              </p:cNvPr>
              <p:cNvSpPr>
                <a:spLocks noGrp="1"/>
              </p:cNvSpPr>
              <p:nvPr>
                <p:ph idx="1"/>
              </p:nvPr>
            </p:nvSpPr>
            <p:spPr>
              <a:xfrm>
                <a:off x="572493" y="2071316"/>
                <a:ext cx="6713552" cy="4119172"/>
              </a:xfrm>
            </p:spPr>
            <p:txBody>
              <a:bodyPr anchor="t">
                <a:normAutofit/>
              </a:bodyPr>
              <a:lstStyle/>
              <a:p>
                <a:pPr>
                  <a:buFont typeface="Arial" panose="020B0604020202020204" pitchFamily="34" charset="0"/>
                  <a:buChar char="•"/>
                </a:pPr>
                <a:r>
                  <a:rPr lang="en-US" sz="2000" dirty="0"/>
                  <a:t>A statistical technique used to model the relationship between a </a:t>
                </a:r>
                <a:r>
                  <a:rPr lang="en-US" sz="2000" b="1" dirty="0"/>
                  <a:t>dependent variable</a:t>
                </a:r>
                <a:r>
                  <a:rPr lang="en-US" sz="2000" dirty="0"/>
                  <a:t> and two or more </a:t>
                </a:r>
                <a:r>
                  <a:rPr lang="en-US" sz="2000" b="1" dirty="0"/>
                  <a:t>independent variables</a:t>
                </a:r>
                <a:r>
                  <a:rPr lang="en-US" sz="2000" dirty="0"/>
                  <a:t>.</a:t>
                </a:r>
              </a:p>
              <a:p>
                <a:pPr marL="0" indent="0">
                  <a:buNone/>
                </a:pPr>
                <a:endParaRPr lang="en-US" sz="2000" b="1" dirty="0"/>
              </a:p>
              <a:p>
                <a:pPr marL="0" indent="0">
                  <a:buNone/>
                </a:pPr>
                <a:r>
                  <a:rPr lang="en-US" sz="2000" b="1" dirty="0"/>
                  <a:t>MLR equation:</a:t>
                </a:r>
                <a:r>
                  <a:rPr lang="en-US" sz="2000" dirty="0"/>
                  <a:t>         </a:t>
                </a:r>
                <a14:m>
                  <m:oMath xmlns:m="http://schemas.openxmlformats.org/officeDocument/2006/math">
                    <m:r>
                      <a:rPr lang="en-US" sz="2000" b="1" i="1">
                        <a:latin typeface="Cambria Math" panose="02040503050406030204" pitchFamily="18" charset="0"/>
                      </a:rPr>
                      <m:t>𝒀</m:t>
                    </m:r>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𝟎</m:t>
                        </m:r>
                      </m:sub>
                    </m:sSub>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𝟏</m:t>
                        </m:r>
                      </m:sub>
                    </m:sSub>
                    <m:sSub>
                      <m:sSubPr>
                        <m:ctrlPr>
                          <a:rPr lang="el-GR" sz="2000" b="1" i="1">
                            <a:latin typeface="Cambria Math" panose="02040503050406030204" pitchFamily="18" charset="0"/>
                          </a:rPr>
                        </m:ctrlPr>
                      </m:sSubPr>
                      <m:e>
                        <m:r>
                          <a:rPr lang="en-US" sz="2000" b="1" i="1">
                            <a:latin typeface="Cambria Math" panose="02040503050406030204" pitchFamily="18" charset="0"/>
                          </a:rPr>
                          <m:t>𝑿</m:t>
                        </m:r>
                      </m:e>
                      <m:sub>
                        <m:r>
                          <a:rPr lang="en-US" sz="2000" b="1" i="1">
                            <a:latin typeface="Cambria Math" panose="02040503050406030204" pitchFamily="18" charset="0"/>
                          </a:rPr>
                          <m:t>𝟏</m:t>
                        </m:r>
                      </m:sub>
                    </m:sSub>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𝟐</m:t>
                        </m:r>
                      </m:sub>
                    </m:sSub>
                    <m:sSub>
                      <m:sSubPr>
                        <m:ctrlPr>
                          <a:rPr lang="el-GR" sz="2000" b="1" i="1">
                            <a:latin typeface="Cambria Math" panose="02040503050406030204" pitchFamily="18" charset="0"/>
                          </a:rPr>
                        </m:ctrlPr>
                      </m:sSubPr>
                      <m:e>
                        <m:r>
                          <a:rPr lang="en-US" sz="2000" b="1" i="1">
                            <a:latin typeface="Cambria Math" panose="02040503050406030204" pitchFamily="18" charset="0"/>
                          </a:rPr>
                          <m:t>𝑿</m:t>
                        </m:r>
                      </m:e>
                      <m:sub>
                        <m:r>
                          <a:rPr lang="en-US" sz="2000" b="1" i="1">
                            <a:latin typeface="Cambria Math" panose="02040503050406030204" pitchFamily="18" charset="0"/>
                          </a:rPr>
                          <m:t>𝟐</m:t>
                        </m:r>
                      </m:sub>
                    </m:sSub>
                    <m:r>
                      <a:rPr lang="en-US" sz="2000" b="1" i="1">
                        <a:latin typeface="Cambria Math" panose="02040503050406030204" pitchFamily="18" charset="0"/>
                      </a:rPr>
                      <m:t>+ </m:t>
                    </m:r>
                    <m:r>
                      <a:rPr lang="el-GR" sz="2000" b="1" i="1">
                        <a:latin typeface="Cambria Math" panose="02040503050406030204" pitchFamily="18" charset="0"/>
                      </a:rPr>
                      <m:t>𝜺</m:t>
                    </m:r>
                  </m:oMath>
                </a14:m>
                <a:br>
                  <a:rPr lang="en-US" sz="2000" b="1" dirty="0"/>
                </a:br>
                <a:endParaRPr lang="en-US" sz="2000" b="1" dirty="0"/>
              </a:p>
              <a:p>
                <a:pPr lvl="1"/>
                <a:r>
                  <a:rPr lang="en-US" sz="2000" b="1" dirty="0"/>
                  <a:t>Y</a:t>
                </a:r>
                <a:r>
                  <a:rPr lang="en-US" sz="2000" dirty="0"/>
                  <a:t> = dependent variable (outcome)</a:t>
                </a:r>
              </a:p>
              <a:p>
                <a:pPr marL="742950" lvl="1" indent="-285750">
                  <a:buFont typeface="Arial" panose="020B0604020202020204" pitchFamily="34" charset="0"/>
                  <a:buChar char="•"/>
                </a:pPr>
                <a:r>
                  <a:rPr lang="el-GR" sz="2000" b="1" dirty="0"/>
                  <a:t>β₀</a:t>
                </a:r>
                <a:r>
                  <a:rPr lang="el-GR" sz="2000" dirty="0"/>
                  <a:t> = </a:t>
                </a:r>
                <a:r>
                  <a:rPr lang="en-US" sz="2000" dirty="0"/>
                  <a:t>intercept</a:t>
                </a:r>
              </a:p>
              <a:p>
                <a:pPr marL="742950" lvl="1" indent="-285750">
                  <a:buFont typeface="Arial" panose="020B0604020202020204" pitchFamily="34" charset="0"/>
                  <a:buChar char="•"/>
                </a:pPr>
                <a:r>
                  <a:rPr lang="el-GR" sz="2000" b="1" dirty="0"/>
                  <a:t>β₁, β₂</a:t>
                </a:r>
                <a:r>
                  <a:rPr lang="en-US" sz="2000" b="1" dirty="0"/>
                  <a:t> </a:t>
                </a:r>
                <a:r>
                  <a:rPr lang="en-US" sz="2000" dirty="0"/>
                  <a:t>= coefficients for independent variables</a:t>
                </a:r>
              </a:p>
              <a:p>
                <a:pPr marL="742950" lvl="1" indent="-285750">
                  <a:buFont typeface="Arial" panose="020B0604020202020204" pitchFamily="34" charset="0"/>
                  <a:buChar char="•"/>
                </a:pPr>
                <a:r>
                  <a:rPr lang="en-US" sz="2000" b="1" dirty="0"/>
                  <a:t>X₁, X₂ </a:t>
                </a:r>
                <a:r>
                  <a:rPr lang="en-US" sz="2000" dirty="0"/>
                  <a:t>= independent variables (predictors)</a:t>
                </a:r>
              </a:p>
              <a:p>
                <a:pPr marL="742950" lvl="1" indent="-285750">
                  <a:buFont typeface="Arial" panose="020B0604020202020204" pitchFamily="34" charset="0"/>
                  <a:buChar char="•"/>
                </a:pPr>
                <a:r>
                  <a:rPr lang="el-GR" sz="2000" b="1" dirty="0"/>
                  <a:t>ε</a:t>
                </a:r>
                <a:r>
                  <a:rPr lang="el-GR" sz="2000" dirty="0"/>
                  <a:t> = </a:t>
                </a:r>
                <a:r>
                  <a:rPr lang="en-US" sz="2000" dirty="0"/>
                  <a:t>error term (residuals)</a:t>
                </a:r>
              </a:p>
              <a:p>
                <a:endParaRPr lang="en-US" sz="2000" dirty="0"/>
              </a:p>
              <a:p>
                <a:endParaRPr lang="en-US" sz="2000" dirty="0"/>
              </a:p>
            </p:txBody>
          </p:sp>
        </mc:Choice>
        <mc:Fallback xmlns="">
          <p:sp>
            <p:nvSpPr>
              <p:cNvPr id="3" name="Content Placeholder 2">
                <a:extLst>
                  <a:ext uri="{FF2B5EF4-FFF2-40B4-BE49-F238E27FC236}">
                    <a16:creationId xmlns:a16="http://schemas.microsoft.com/office/drawing/2014/main" id="{74D2FEF3-6817-686B-4B3C-803FDBE03EAB}"/>
                  </a:ext>
                </a:extLst>
              </p:cNvPr>
              <p:cNvSpPr>
                <a:spLocks noGrp="1" noRot="1" noChangeAspect="1" noMove="1" noResize="1" noEditPoints="1" noAdjustHandles="1" noChangeArrowheads="1" noChangeShapeType="1" noTextEdit="1"/>
              </p:cNvSpPr>
              <p:nvPr>
                <p:ph idx="1"/>
              </p:nvPr>
            </p:nvSpPr>
            <p:spPr>
              <a:xfrm>
                <a:off x="572493" y="2071316"/>
                <a:ext cx="6713552" cy="4119172"/>
              </a:xfrm>
              <a:blipFill>
                <a:blip r:embed="rId3"/>
                <a:stretch>
                  <a:fillRect l="-999" t="-1479"/>
                </a:stretch>
              </a:blipFill>
            </p:spPr>
            <p:txBody>
              <a:bodyPr/>
              <a:lstStyle/>
              <a:p>
                <a:r>
                  <a:rPr lang="en-US">
                    <a:noFill/>
                  </a:rPr>
                  <a:t> </a:t>
                </a:r>
              </a:p>
            </p:txBody>
          </p:sp>
        </mc:Fallback>
      </mc:AlternateContent>
      <p:pic>
        <p:nvPicPr>
          <p:cNvPr id="1028" name="Picture 4" descr="Linear Regression in R | A Step-by-Step Guide &amp; Examples">
            <a:extLst>
              <a:ext uri="{FF2B5EF4-FFF2-40B4-BE49-F238E27FC236}">
                <a16:creationId xmlns:a16="http://schemas.microsoft.com/office/drawing/2014/main" id="{573A261B-757A-EA8C-0082-FB5884339B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224" t="8565" r="6631" b="11051"/>
          <a:stretch/>
        </p:blipFill>
        <p:spPr bwMode="auto">
          <a:xfrm>
            <a:off x="7058844" y="2329753"/>
            <a:ext cx="4560663" cy="3964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630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8834D4-8E7D-4F24-C873-2C69DFDA35BE}"/>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93E316-62B3-E17C-5CAB-05C9C80133FD}"/>
              </a:ext>
            </a:extLst>
          </p:cNvPr>
          <p:cNvSpPr>
            <a:spLocks noGrp="1"/>
          </p:cNvSpPr>
          <p:nvPr>
            <p:ph type="title"/>
          </p:nvPr>
        </p:nvSpPr>
        <p:spPr>
          <a:xfrm>
            <a:off x="4553734" y="-760573"/>
            <a:ext cx="7525972" cy="1675623"/>
          </a:xfrm>
        </p:spPr>
        <p:txBody>
          <a:bodyPr anchor="b">
            <a:normAutofit/>
          </a:bodyPr>
          <a:lstStyle/>
          <a:p>
            <a:r>
              <a:rPr lang="en-US" sz="4000" b="1" dirty="0"/>
              <a:t>How Are the Calculations Done?</a:t>
            </a:r>
          </a:p>
        </p:txBody>
      </p:sp>
      <p:pic>
        <p:nvPicPr>
          <p:cNvPr id="5" name="Picture 4" descr="Formulas written on a blackboard">
            <a:extLst>
              <a:ext uri="{FF2B5EF4-FFF2-40B4-BE49-F238E27FC236}">
                <a16:creationId xmlns:a16="http://schemas.microsoft.com/office/drawing/2014/main" id="{FF4D3A8E-DCAA-72D6-B6BB-888D814E4022}"/>
              </a:ext>
            </a:extLst>
          </p:cNvPr>
          <p:cNvPicPr>
            <a:picLocks noChangeAspect="1"/>
          </p:cNvPicPr>
          <p:nvPr/>
        </p:nvPicPr>
        <p:blipFill>
          <a:blip r:embed="rId3"/>
          <a:srcRect l="27678" r="31476"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D480A3EC-6A28-524B-7FE7-1BAA268E69EB}"/>
              </a:ext>
            </a:extLst>
          </p:cNvPr>
          <p:cNvSpPr>
            <a:spLocks noGrp="1"/>
          </p:cNvSpPr>
          <p:nvPr>
            <p:ph idx="1"/>
          </p:nvPr>
        </p:nvSpPr>
        <p:spPr>
          <a:xfrm>
            <a:off x="4553734" y="1088306"/>
            <a:ext cx="6798539" cy="3705217"/>
          </a:xfrm>
        </p:spPr>
        <p:txBody>
          <a:bodyPr>
            <a:noAutofit/>
          </a:bodyPr>
          <a:lstStyle/>
          <a:p>
            <a:pPr>
              <a:buFont typeface="Arial" panose="020B0604020202020204" pitchFamily="34" charset="0"/>
              <a:buChar char="•"/>
            </a:pPr>
            <a:r>
              <a:rPr lang="en-US" sz="1800" b="1" dirty="0"/>
              <a:t>Goal</a:t>
            </a:r>
            <a:r>
              <a:rPr lang="en-US" sz="1800" dirty="0"/>
              <a:t>: </a:t>
            </a:r>
          </a:p>
          <a:p>
            <a:pPr lvl="1"/>
            <a:r>
              <a:rPr lang="en-US" sz="1800" dirty="0"/>
              <a:t>Find the </a:t>
            </a:r>
            <a:r>
              <a:rPr lang="en-US" sz="1800" b="1" u="sng" dirty="0"/>
              <a:t>best-fitting line </a:t>
            </a:r>
            <a:r>
              <a:rPr lang="en-US" sz="1800" dirty="0"/>
              <a:t>that </a:t>
            </a:r>
            <a:r>
              <a:rPr lang="en-US" sz="1800" b="1" u="sng" dirty="0"/>
              <a:t>MINIMIZES ERROR</a:t>
            </a:r>
            <a:br>
              <a:rPr lang="en-US" sz="1800" b="1" u="sng" dirty="0"/>
            </a:br>
            <a:endParaRPr lang="en-US" sz="1800" dirty="0"/>
          </a:p>
          <a:p>
            <a:r>
              <a:rPr lang="en-US" sz="1800" b="1" dirty="0"/>
              <a:t>Method</a:t>
            </a:r>
            <a:r>
              <a:rPr lang="en-US" sz="1800" dirty="0"/>
              <a:t>: Ordinary Least Squares (OLS) </a:t>
            </a:r>
          </a:p>
          <a:p>
            <a:pPr marL="742950" lvl="1" indent="-285750">
              <a:buFont typeface="Arial" panose="020B0604020202020204" pitchFamily="34" charset="0"/>
              <a:buChar char="•"/>
            </a:pPr>
            <a:r>
              <a:rPr lang="en-US" sz="1800" dirty="0"/>
              <a:t>Minimize the sum of squared residuals:</a:t>
            </a:r>
            <a:br>
              <a:rPr lang="en-US" sz="1800" dirty="0"/>
            </a:br>
            <a:endParaRPr lang="en-US" sz="1800" dirty="0"/>
          </a:p>
          <a:p>
            <a:pPr>
              <a:buFont typeface="Arial" panose="020B0604020202020204" pitchFamily="34" charset="0"/>
              <a:buChar char="•"/>
            </a:pPr>
            <a:r>
              <a:rPr lang="en-US" sz="1800" b="1" dirty="0"/>
              <a:t>Coefficients</a:t>
            </a:r>
            <a:r>
              <a:rPr lang="en-US" sz="1800" dirty="0"/>
              <a:t> (</a:t>
            </a:r>
            <a:r>
              <a:rPr lang="el-GR" sz="1800" i="1" dirty="0"/>
              <a:t>β</a:t>
            </a:r>
            <a:r>
              <a:rPr lang="el-GR" sz="1800" dirty="0"/>
              <a:t>₀, </a:t>
            </a:r>
            <a:r>
              <a:rPr lang="el-GR" sz="1800" i="1" dirty="0"/>
              <a:t>β</a:t>
            </a:r>
            <a:r>
              <a:rPr lang="el-GR" sz="1800" dirty="0"/>
              <a:t>₁</a:t>
            </a:r>
            <a:r>
              <a:rPr lang="en-US" sz="1800" dirty="0"/>
              <a:t>) represent slopes: </a:t>
            </a:r>
            <a:r>
              <a:rPr lang="en-US" sz="1800" b="1" u="sng" dirty="0"/>
              <a:t>Rise over run!</a:t>
            </a:r>
          </a:p>
          <a:p>
            <a:pPr lvl="1"/>
            <a:r>
              <a:rPr lang="en-US" sz="1800" dirty="0"/>
              <a:t>Estimated using matrix algebra </a:t>
            </a:r>
            <a:br>
              <a:rPr lang="en-US" sz="1800" dirty="0"/>
            </a:br>
            <a:endParaRPr lang="en-US" sz="1800" dirty="0"/>
          </a:p>
          <a:p>
            <a:pPr>
              <a:buFont typeface="Arial" panose="020B0604020202020204" pitchFamily="34" charset="0"/>
              <a:buChar char="•"/>
            </a:pPr>
            <a:r>
              <a:rPr lang="en-US" sz="1800" b="1" i="1" dirty="0"/>
              <a:t>R</a:t>
            </a:r>
            <a:r>
              <a:rPr lang="en-US" sz="1800" b="1" dirty="0"/>
              <a:t>² (Coefficient of Determination) </a:t>
            </a:r>
          </a:p>
          <a:p>
            <a:pPr lvl="1"/>
            <a:r>
              <a:rPr lang="en-US" sz="1800" dirty="0"/>
              <a:t>Bounded: 0 - 1</a:t>
            </a:r>
          </a:p>
          <a:p>
            <a:pPr lvl="1"/>
            <a:r>
              <a:rPr lang="en-US" sz="1800" dirty="0"/>
              <a:t>Goodness of Fit: What proportion of the variability in Y is explained by all predictors?</a:t>
            </a:r>
            <a:br>
              <a:rPr lang="en-US" sz="1800" dirty="0"/>
            </a:br>
            <a:endParaRPr lang="en-US" sz="1800" dirty="0"/>
          </a:p>
          <a:p>
            <a:r>
              <a:rPr lang="en-US" sz="1800" b="1" dirty="0"/>
              <a:t>Key Output:</a:t>
            </a:r>
          </a:p>
          <a:p>
            <a:pPr lvl="1"/>
            <a:r>
              <a:rPr lang="en-US" sz="1800" b="1" dirty="0"/>
              <a:t>Coefficients</a:t>
            </a:r>
            <a:r>
              <a:rPr lang="en-US" sz="1800" dirty="0"/>
              <a:t>: </a:t>
            </a:r>
            <a:r>
              <a:rPr lang="en-US" sz="1800" b="1" u="sng" dirty="0"/>
              <a:t>Strength &amp; Direction</a:t>
            </a:r>
            <a:r>
              <a:rPr lang="en-US" sz="1800" dirty="0"/>
              <a:t> of relationship between predictors &amp; outcome</a:t>
            </a:r>
          </a:p>
          <a:p>
            <a:pPr lvl="1"/>
            <a:r>
              <a:rPr lang="en-US" sz="1800" b="1" i="1" dirty="0"/>
              <a:t>p</a:t>
            </a:r>
            <a:r>
              <a:rPr lang="en-US" sz="1800" b="1" dirty="0"/>
              <a:t>-values</a:t>
            </a:r>
            <a:r>
              <a:rPr lang="en-US" sz="1800" dirty="0"/>
              <a:t>: Statistical significance of each coefficient </a:t>
            </a:r>
          </a:p>
        </p:txBody>
      </p:sp>
    </p:spTree>
    <p:extLst>
      <p:ext uri="{BB962C8B-B14F-4D97-AF65-F5344CB8AC3E}">
        <p14:creationId xmlns:p14="http://schemas.microsoft.com/office/powerpoint/2010/main" val="42586478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TotalTime>
  <Words>2985</Words>
  <Application>Microsoft Office PowerPoint</Application>
  <PresentationFormat>Widescreen</PresentationFormat>
  <Paragraphs>220</Paragraphs>
  <Slides>10</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Aptos</vt:lpstr>
      <vt:lpstr>Aptos Display</vt:lpstr>
      <vt:lpstr>Arial</vt:lpstr>
      <vt:lpstr>Cambria Math</vt:lpstr>
      <vt:lpstr>Office Theme</vt:lpstr>
      <vt:lpstr>1_Office Theme</vt:lpstr>
      <vt:lpstr>Data Analysis 1  Multiple Linear Regression</vt:lpstr>
      <vt:lpstr>What You’ll Learn Today</vt:lpstr>
      <vt:lpstr>Categories of  Missing Data</vt:lpstr>
      <vt:lpstr>Missing Completely at Random (MCAR)</vt:lpstr>
      <vt:lpstr>Missing at Random (MAR)</vt:lpstr>
      <vt:lpstr>Missing Not at Random (MNAR)</vt:lpstr>
      <vt:lpstr>Missing Data Takeaways</vt:lpstr>
      <vt:lpstr>Multiple Linear Regression (MLR)</vt:lpstr>
      <vt:lpstr>How Are the Calculations Done?</vt:lpstr>
      <vt:lpstr>Assumptions of MLR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Evan Ozmat</dc:creator>
  <cp:lastModifiedBy>Evan Ozmat</cp:lastModifiedBy>
  <cp:revision>21</cp:revision>
  <dcterms:created xsi:type="dcterms:W3CDTF">2025-03-06T18:18:38Z</dcterms:created>
  <dcterms:modified xsi:type="dcterms:W3CDTF">2025-03-06T21:20:48Z</dcterms:modified>
</cp:coreProperties>
</file>

<file path=docProps/thumbnail.jpeg>
</file>